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84" r:id="rId3"/>
    <p:sldId id="258" r:id="rId4"/>
    <p:sldId id="259" r:id="rId5"/>
    <p:sldId id="264" r:id="rId6"/>
    <p:sldId id="285" r:id="rId7"/>
    <p:sldId id="263" r:id="rId8"/>
    <p:sldId id="265" r:id="rId9"/>
    <p:sldId id="266" r:id="rId10"/>
    <p:sldId id="289" r:id="rId11"/>
    <p:sldId id="267" r:id="rId12"/>
    <p:sldId id="268" r:id="rId13"/>
    <p:sldId id="276" r:id="rId14"/>
    <p:sldId id="277" r:id="rId15"/>
    <p:sldId id="286" r:id="rId16"/>
    <p:sldId id="287" r:id="rId17"/>
    <p:sldId id="270" r:id="rId18"/>
    <p:sldId id="278" r:id="rId19"/>
    <p:sldId id="269" r:id="rId20"/>
    <p:sldId id="271" r:id="rId21"/>
    <p:sldId id="279" r:id="rId22"/>
    <p:sldId id="288" r:id="rId23"/>
    <p:sldId id="272" r:id="rId24"/>
    <p:sldId id="280" r:id="rId25"/>
    <p:sldId id="291" r:id="rId26"/>
    <p:sldId id="29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ntarell" panose="020B060402020202020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2C2"/>
    <a:srgbClr val="F5637B"/>
    <a:srgbClr val="1A9988"/>
    <a:srgbClr val="F6627B"/>
    <a:srgbClr val="1C3678"/>
    <a:srgbClr val="6AA4C8"/>
    <a:srgbClr val="EB5600"/>
    <a:srgbClr val="EAE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719" autoAdjust="0"/>
  </p:normalViewPr>
  <p:slideViewPr>
    <p:cSldViewPr snapToGrid="0">
      <p:cViewPr varScale="1">
        <p:scale>
          <a:sx n="86" d="100"/>
          <a:sy n="86" d="100"/>
        </p:scale>
        <p:origin x="1354" y="62"/>
      </p:cViewPr>
      <p:guideLst>
        <p:guide orient="horz" pos="1620"/>
        <p:guide pos="288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Welcome </a:t>
            </a:r>
            <a:r>
              <a:rPr lang="de-DE" dirty="0" err="1"/>
              <a:t>everyone</a:t>
            </a:r>
            <a:r>
              <a:rPr lang="de-DE" dirty="0"/>
              <a:t>! </a:t>
            </a:r>
          </a:p>
          <a:p>
            <a:pPr marL="0" lvl="0" indent="0" algn="l" rtl="0">
              <a:spcBef>
                <a:spcPts val="0"/>
              </a:spcBef>
              <a:spcAft>
                <a:spcPts val="0"/>
              </a:spcAft>
              <a:buNone/>
            </a:pPr>
            <a:r>
              <a:rPr lang="de-DE" dirty="0"/>
              <a:t>Today I am </a:t>
            </a:r>
            <a:r>
              <a:rPr lang="de-DE" dirty="0" err="1"/>
              <a:t>going</a:t>
            </a:r>
            <a:r>
              <a:rPr lang="de-DE" dirty="0"/>
              <a:t> </a:t>
            </a:r>
            <a:r>
              <a:rPr lang="de-DE" dirty="0" err="1"/>
              <a:t>to</a:t>
            </a:r>
            <a:r>
              <a:rPr lang="de-DE" dirty="0"/>
              <a:t> </a:t>
            </a:r>
            <a:r>
              <a:rPr lang="de-DE" dirty="0" err="1"/>
              <a:t>present</a:t>
            </a:r>
            <a:r>
              <a:rPr lang="de-DE" dirty="0"/>
              <a:t> </a:t>
            </a:r>
            <a:r>
              <a:rPr lang="de-DE" dirty="0" err="1"/>
              <a:t>the</a:t>
            </a:r>
            <a:r>
              <a:rPr lang="de-DE" dirty="0"/>
              <a:t> </a:t>
            </a:r>
            <a:r>
              <a:rPr lang="de-DE" dirty="0" err="1"/>
              <a:t>results</a:t>
            </a:r>
            <a:r>
              <a:rPr lang="de-DE" dirty="0"/>
              <a:t> </a:t>
            </a:r>
            <a:r>
              <a:rPr lang="de-DE" dirty="0" err="1"/>
              <a:t>of</a:t>
            </a:r>
            <a:r>
              <a:rPr lang="de-DE" dirty="0"/>
              <a:t> </a:t>
            </a:r>
            <a:r>
              <a:rPr lang="de-DE" dirty="0" err="1"/>
              <a:t>my</a:t>
            </a:r>
            <a:r>
              <a:rPr lang="de-DE" dirty="0"/>
              <a:t> Bachelor Thesis.</a:t>
            </a:r>
          </a:p>
          <a:p>
            <a:pPr marL="0" lvl="0" indent="0" algn="l" rtl="0">
              <a:spcBef>
                <a:spcPts val="0"/>
              </a:spcBef>
              <a:spcAft>
                <a:spcPts val="0"/>
              </a:spcAft>
              <a:buNone/>
            </a:pPr>
            <a:r>
              <a:rPr lang="de-DE" dirty="0" err="1"/>
              <a:t>With</a:t>
            </a:r>
            <a:r>
              <a:rPr lang="de-DE" dirty="0"/>
              <a:t> </a:t>
            </a:r>
            <a:r>
              <a:rPr lang="de-DE" dirty="0" err="1"/>
              <a:t>the</a:t>
            </a:r>
            <a:r>
              <a:rPr lang="de-DE" dirty="0"/>
              <a:t> Title: </a:t>
            </a:r>
            <a:r>
              <a:rPr lang="en-US" sz="1100" dirty="0"/>
              <a:t>Verbal Epistemic Uncertainty Estimation for Numeric Values with GPT-3 </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Prompt </a:t>
            </a:r>
            <a:r>
              <a:rPr lang="de-DE" dirty="0" err="1"/>
              <a:t>model</a:t>
            </a:r>
            <a:r>
              <a:rPr lang="de-DE" dirty="0"/>
              <a:t> </a:t>
            </a:r>
            <a:r>
              <a:rPr lang="de-DE" dirty="0" err="1"/>
              <a:t>to</a:t>
            </a:r>
            <a:r>
              <a:rPr lang="de-DE" dirty="0"/>
              <a:t> </a:t>
            </a:r>
            <a:r>
              <a:rPr lang="de-DE" dirty="0" err="1"/>
              <a:t>give</a:t>
            </a:r>
            <a:r>
              <a:rPr lang="de-DE" dirty="0"/>
              <a:t> ist </a:t>
            </a:r>
            <a:r>
              <a:rPr lang="de-DE" dirty="0" err="1"/>
              <a:t>best</a:t>
            </a:r>
            <a:r>
              <a:rPr lang="de-DE" dirty="0"/>
              <a:t> </a:t>
            </a:r>
            <a:r>
              <a:rPr lang="de-DE" dirty="0" err="1"/>
              <a:t>guess</a:t>
            </a:r>
            <a:endParaRPr lang="de-DE" dirty="0"/>
          </a:p>
          <a:p>
            <a:pPr marL="0" lvl="0" indent="0" algn="l" rtl="0">
              <a:spcBef>
                <a:spcPts val="0"/>
              </a:spcBef>
              <a:spcAft>
                <a:spcPts val="0"/>
              </a:spcAft>
              <a:buNone/>
            </a:pPr>
            <a:r>
              <a:rPr lang="de-DE" dirty="0" err="1"/>
              <a:t>Primarily</a:t>
            </a:r>
            <a:r>
              <a:rPr lang="de-DE" dirty="0"/>
              <a:t> </a:t>
            </a:r>
            <a:r>
              <a:rPr lang="de-DE" dirty="0" err="1"/>
              <a:t>to</a:t>
            </a:r>
            <a:r>
              <a:rPr lang="de-DE" dirty="0"/>
              <a:t> </a:t>
            </a:r>
            <a:r>
              <a:rPr lang="de-DE" dirty="0" err="1"/>
              <a:t>get</a:t>
            </a:r>
            <a:r>
              <a:rPr lang="de-DE" dirty="0"/>
              <a:t> a sense </a:t>
            </a:r>
            <a:r>
              <a:rPr lang="de-DE" dirty="0" err="1"/>
              <a:t>of</a:t>
            </a:r>
            <a:r>
              <a:rPr lang="de-DE" dirty="0"/>
              <a:t> </a:t>
            </a:r>
            <a:r>
              <a:rPr lang="de-DE" dirty="0" err="1"/>
              <a:t>the</a:t>
            </a:r>
            <a:r>
              <a:rPr lang="de-DE" dirty="0"/>
              <a:t> </a:t>
            </a:r>
            <a:r>
              <a:rPr lang="de-DE" dirty="0" err="1"/>
              <a:t>models</a:t>
            </a:r>
            <a:r>
              <a:rPr lang="de-DE" dirty="0"/>
              <a:t> </a:t>
            </a:r>
            <a:r>
              <a:rPr lang="de-DE" dirty="0" err="1"/>
              <a:t>knowlege</a:t>
            </a:r>
            <a:endParaRPr lang="de-DE" dirty="0"/>
          </a:p>
          <a:p>
            <a:pPr marL="0" lvl="0" indent="0" algn="l" rtl="0">
              <a:spcBef>
                <a:spcPts val="0"/>
              </a:spcBef>
              <a:spcAft>
                <a:spcPts val="0"/>
              </a:spcAft>
              <a:buNone/>
            </a:pPr>
            <a:r>
              <a:rPr lang="de-DE" dirty="0" err="1"/>
              <a:t>Context</a:t>
            </a:r>
            <a:r>
              <a:rPr lang="de-DE" dirty="0"/>
              <a:t> </a:t>
            </a:r>
            <a:r>
              <a:rPr lang="de-DE" dirty="0" err="1"/>
              <a:t>for</a:t>
            </a:r>
            <a:r>
              <a:rPr lang="de-DE" dirty="0"/>
              <a:t> </a:t>
            </a:r>
            <a:r>
              <a:rPr lang="de-DE" dirty="0" err="1"/>
              <a:t>later</a:t>
            </a:r>
            <a:r>
              <a:rPr lang="de-DE" dirty="0"/>
              <a:t> </a:t>
            </a:r>
            <a:r>
              <a:rPr lang="de-DE" dirty="0" err="1"/>
              <a:t>experiments</a:t>
            </a:r>
            <a:endParaRPr lang="de-DE" dirty="0"/>
          </a:p>
          <a:p>
            <a:pPr marL="0" lvl="0" indent="0" algn="l" rtl="0">
              <a:spcBef>
                <a:spcPts val="0"/>
              </a:spcBef>
              <a:spcAft>
                <a:spcPts val="0"/>
              </a:spcAft>
              <a:buNone/>
            </a:pPr>
            <a:r>
              <a:rPr lang="de-DE" dirty="0" err="1"/>
              <a:t>Explain</a:t>
            </a:r>
            <a:r>
              <a:rPr lang="de-DE" dirty="0"/>
              <a:t> Prompt Engineering! </a:t>
            </a:r>
          </a:p>
          <a:p>
            <a:pPr marL="0" lvl="0" indent="0" algn="l" rtl="0">
              <a:spcBef>
                <a:spcPts val="0"/>
              </a:spcBef>
              <a:spcAft>
                <a:spcPts val="0"/>
              </a:spcAft>
              <a:buNone/>
            </a:pPr>
            <a:r>
              <a:rPr lang="de-DE" dirty="0"/>
              <a:t>	- Experience in </a:t>
            </a:r>
            <a:r>
              <a:rPr lang="de-DE" dirty="0" err="1"/>
              <a:t>how</a:t>
            </a:r>
            <a:r>
              <a:rPr lang="de-DE" dirty="0"/>
              <a:t> </a:t>
            </a:r>
            <a:r>
              <a:rPr lang="de-DE" dirty="0" err="1"/>
              <a:t>to</a:t>
            </a:r>
            <a:r>
              <a:rPr lang="de-DE" dirty="0"/>
              <a:t> design a prompt, so </a:t>
            </a:r>
            <a:r>
              <a:rPr lang="de-DE" dirty="0" err="1"/>
              <a:t>that</a:t>
            </a:r>
            <a:r>
              <a:rPr lang="de-DE" dirty="0"/>
              <a:t> </a:t>
            </a:r>
            <a:r>
              <a:rPr lang="de-DE" dirty="0" err="1"/>
              <a:t>the</a:t>
            </a:r>
            <a:r>
              <a:rPr lang="de-DE" dirty="0"/>
              <a:t> </a:t>
            </a:r>
            <a:r>
              <a:rPr lang="de-DE" dirty="0" err="1"/>
              <a:t>model</a:t>
            </a:r>
            <a:r>
              <a:rPr lang="de-DE" dirty="0"/>
              <a:t> </a:t>
            </a:r>
            <a:r>
              <a:rPr lang="de-DE" dirty="0" err="1"/>
              <a:t>does</a:t>
            </a:r>
            <a:r>
              <a:rPr lang="de-DE" dirty="0"/>
              <a:t> </a:t>
            </a:r>
            <a:r>
              <a:rPr lang="de-DE" dirty="0" err="1"/>
              <a:t>what</a:t>
            </a:r>
            <a:r>
              <a:rPr lang="de-DE" dirty="0"/>
              <a:t> </a:t>
            </a:r>
            <a:r>
              <a:rPr lang="de-DE" dirty="0" err="1"/>
              <a:t>one</a:t>
            </a:r>
            <a:r>
              <a:rPr lang="de-DE" dirty="0"/>
              <a:t> </a:t>
            </a:r>
            <a:r>
              <a:rPr lang="de-DE" dirty="0" err="1"/>
              <a:t>wants</a:t>
            </a:r>
            <a:endParaRPr lang="de-DE" dirty="0"/>
          </a:p>
          <a:p>
            <a:pPr marL="0" lvl="0" indent="0" algn="l" rtl="0">
              <a:spcBef>
                <a:spcPts val="0"/>
              </a:spcBef>
              <a:spcAft>
                <a:spcPts val="0"/>
              </a:spcAft>
              <a:buNone/>
            </a:pPr>
            <a:r>
              <a:rPr lang="de-DE" dirty="0"/>
              <a:t>	- </a:t>
            </a:r>
            <a:r>
              <a:rPr lang="de-DE" dirty="0" err="1"/>
              <a:t>systematic</a:t>
            </a:r>
            <a:r>
              <a:rPr lang="de-DE" dirty="0"/>
              <a:t> </a:t>
            </a:r>
            <a:r>
              <a:rPr lang="de-DE" dirty="0" err="1"/>
              <a:t>strategies</a:t>
            </a:r>
            <a:r>
              <a:rPr lang="de-DE" dirty="0"/>
              <a:t> and </a:t>
            </a:r>
            <a:r>
              <a:rPr lang="de-DE" dirty="0" err="1"/>
              <a:t>trial</a:t>
            </a:r>
            <a:r>
              <a:rPr lang="de-DE" dirty="0"/>
              <a:t> and </a:t>
            </a:r>
            <a:r>
              <a:rPr lang="de-DE" dirty="0" err="1"/>
              <a:t>error</a:t>
            </a:r>
            <a:endParaRPr lang="de-DE" dirty="0"/>
          </a:p>
          <a:p>
            <a:pPr marL="0" lvl="0" indent="0" algn="l" rtl="0">
              <a:spcBef>
                <a:spcPts val="0"/>
              </a:spcBef>
              <a:spcAft>
                <a:spcPts val="0"/>
              </a:spcAft>
              <a:buNone/>
            </a:pPr>
            <a:r>
              <a:rPr lang="de-DE" dirty="0"/>
              <a:t>	- </a:t>
            </a:r>
            <a:r>
              <a:rPr lang="de-DE" dirty="0" err="1"/>
              <a:t>context</a:t>
            </a:r>
            <a:r>
              <a:rPr lang="de-DE" dirty="0"/>
              <a:t> </a:t>
            </a:r>
            <a:r>
              <a:rPr lang="de-DE" dirty="0" err="1"/>
              <a:t>matters</a:t>
            </a:r>
            <a:r>
              <a:rPr lang="de-DE" dirty="0"/>
              <a:t> (</a:t>
            </a:r>
            <a:r>
              <a:rPr lang="de-DE" dirty="0" err="1"/>
              <a:t>plausiblity</a:t>
            </a:r>
            <a:r>
              <a:rPr lang="de-DE" dirty="0"/>
              <a:t> and </a:t>
            </a:r>
            <a:r>
              <a:rPr lang="de-DE" dirty="0" err="1"/>
              <a:t>following</a:t>
            </a:r>
            <a:r>
              <a:rPr lang="de-DE" dirty="0"/>
              <a:t> </a:t>
            </a:r>
            <a:r>
              <a:rPr lang="de-DE" dirty="0" err="1"/>
              <a:t>instrructions</a:t>
            </a:r>
            <a:r>
              <a:rPr lang="de-DE" dirty="0"/>
              <a:t>)</a:t>
            </a:r>
            <a:endParaRPr dirty="0"/>
          </a:p>
        </p:txBody>
      </p:sp>
    </p:spTree>
    <p:extLst>
      <p:ext uri="{BB962C8B-B14F-4D97-AF65-F5344CB8AC3E}">
        <p14:creationId xmlns:p14="http://schemas.microsoft.com/office/powerpoint/2010/main" val="3795416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Calibri" panose="020F0502020204030204" pitchFamily="34" charset="0"/>
                <a:cs typeface="Arial" panose="020B0604020202020204" pitchFamily="34" charset="0"/>
              </a:rPr>
              <a:t>Larger </a:t>
            </a:r>
            <a:r>
              <a:rPr lang="en-US" sz="1100" dirty="0" err="1">
                <a:effectLst/>
                <a:latin typeface="Calibri" panose="020F0502020204030204" pitchFamily="34" charset="0"/>
                <a:ea typeface="Calibri" panose="020F0502020204030204" pitchFamily="34" charset="0"/>
                <a:cs typeface="Arial" panose="020B0604020202020204" pitchFamily="34" charset="0"/>
              </a:rPr>
              <a:t>InstructGPT</a:t>
            </a:r>
            <a:r>
              <a:rPr lang="en-US" sz="1100" dirty="0">
                <a:effectLst/>
                <a:latin typeface="Calibri" panose="020F0502020204030204" pitchFamily="34" charset="0"/>
                <a:ea typeface="Calibri" panose="020F0502020204030204" pitchFamily="34" charset="0"/>
                <a:cs typeface="Arial" panose="020B0604020202020204" pitchFamily="34" charset="0"/>
              </a:rPr>
              <a:t> models have better question answering capabilities and make smaller errors in their point estimates.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Overall Question </a:t>
            </a:r>
            <a:r>
              <a:rPr lang="de-DE" dirty="0" err="1"/>
              <a:t>answering</a:t>
            </a:r>
            <a:r>
              <a:rPr lang="de-DE" dirty="0"/>
              <a:t> </a:t>
            </a:r>
            <a:r>
              <a:rPr lang="de-DE" dirty="0" err="1"/>
              <a:t>is</a:t>
            </a:r>
            <a:r>
              <a:rPr lang="de-DE" dirty="0"/>
              <a:t> </a:t>
            </a:r>
            <a:r>
              <a:rPr lang="de-DE" dirty="0" err="1"/>
              <a:t>impressive</a:t>
            </a:r>
            <a:r>
              <a:rPr lang="de-DE" dirty="0"/>
              <a:t>! Curie and </a:t>
            </a:r>
            <a:r>
              <a:rPr lang="de-DE" dirty="0" err="1"/>
              <a:t>Davinci</a:t>
            </a:r>
            <a:r>
              <a:rPr lang="de-DE" dirty="0"/>
              <a:t> </a:t>
            </a:r>
            <a:r>
              <a:rPr lang="de-DE" dirty="0" err="1"/>
              <a:t>are</a:t>
            </a:r>
            <a:r>
              <a:rPr lang="de-DE" dirty="0"/>
              <a:t> </a:t>
            </a:r>
            <a:r>
              <a:rPr lang="de-DE" dirty="0" err="1"/>
              <a:t>better</a:t>
            </a:r>
            <a:r>
              <a:rPr lang="de-DE" dirty="0"/>
              <a:t> </a:t>
            </a:r>
            <a:r>
              <a:rPr lang="de-DE" dirty="0" err="1"/>
              <a:t>than</a:t>
            </a:r>
            <a:r>
              <a:rPr lang="de-DE" dirty="0"/>
              <a:t> </a:t>
            </a:r>
            <a:r>
              <a:rPr lang="de-DE" dirty="0" err="1"/>
              <a:t>average</a:t>
            </a:r>
            <a:r>
              <a:rPr lang="de-DE" dirty="0"/>
              <a:t> </a:t>
            </a:r>
            <a:r>
              <a:rPr lang="de-DE" dirty="0" err="1"/>
              <a:t>humans</a:t>
            </a:r>
            <a:r>
              <a:rPr lang="de-DE" dirty="0"/>
              <a:t>.</a:t>
            </a:r>
            <a:endParaRPr dirty="0"/>
          </a:p>
        </p:txBody>
      </p:sp>
    </p:spTree>
    <p:extLst>
      <p:ext uri="{BB962C8B-B14F-4D97-AF65-F5344CB8AC3E}">
        <p14:creationId xmlns:p14="http://schemas.microsoft.com/office/powerpoint/2010/main" val="59590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r>
              <a:rPr lang="en-US" dirty="0" err="1"/>
              <a:t>InstructGPT</a:t>
            </a:r>
            <a:r>
              <a:rPr lang="en-US" dirty="0"/>
              <a:t> models are capable of verbally estimating their epistemic uncertainty in a variety of ways.</a:t>
            </a:r>
            <a:endParaRPr lang="de-DE" dirty="0"/>
          </a:p>
          <a:p>
            <a:pPr marL="0" lvl="0" indent="0" algn="l" rtl="0">
              <a:spcBef>
                <a:spcPts val="0"/>
              </a:spcBef>
              <a:spcAft>
                <a:spcPts val="0"/>
              </a:spcAft>
              <a:buNone/>
            </a:pPr>
            <a:r>
              <a:rPr lang="de-DE" dirty="0" err="1"/>
              <a:t>Explain</a:t>
            </a:r>
            <a:r>
              <a:rPr lang="de-DE" dirty="0"/>
              <a:t> </a:t>
            </a:r>
            <a:r>
              <a:rPr lang="de-DE" dirty="0" err="1"/>
              <a:t>that</a:t>
            </a:r>
            <a:r>
              <a:rPr lang="de-DE" dirty="0"/>
              <a:t> </a:t>
            </a:r>
            <a:r>
              <a:rPr lang="de-DE" dirty="0" err="1"/>
              <a:t>this</a:t>
            </a:r>
            <a:r>
              <a:rPr lang="de-DE" dirty="0"/>
              <a:t> </a:t>
            </a:r>
            <a:r>
              <a:rPr lang="de-DE" dirty="0" err="1"/>
              <a:t>is</a:t>
            </a:r>
            <a:r>
              <a:rPr lang="de-DE" dirty="0"/>
              <a:t> </a:t>
            </a:r>
            <a:r>
              <a:rPr lang="de-DE" dirty="0" err="1"/>
              <a:t>impressive</a:t>
            </a:r>
            <a:endParaRPr lang="de-DE" dirty="0"/>
          </a:p>
          <a:p>
            <a:pPr marL="0" lvl="0" indent="0" algn="l" rtl="0">
              <a:spcBef>
                <a:spcPts val="0"/>
              </a:spcBef>
              <a:spcAft>
                <a:spcPts val="0"/>
              </a:spcAft>
              <a:buNone/>
            </a:pPr>
            <a:r>
              <a:rPr lang="de-DE" dirty="0"/>
              <a:t>	- </a:t>
            </a:r>
            <a:r>
              <a:rPr lang="de-DE" dirty="0" err="1"/>
              <a:t>can</a:t>
            </a:r>
            <a:r>
              <a:rPr lang="de-DE" dirty="0"/>
              <a:t> </a:t>
            </a:r>
            <a:r>
              <a:rPr lang="de-DE" dirty="0" err="1"/>
              <a:t>answer</a:t>
            </a:r>
            <a:r>
              <a:rPr lang="de-DE" dirty="0"/>
              <a:t> </a:t>
            </a:r>
            <a:r>
              <a:rPr lang="de-DE" dirty="0" err="1"/>
              <a:t>questions</a:t>
            </a:r>
            <a:r>
              <a:rPr lang="de-DE" dirty="0"/>
              <a:t> if </a:t>
            </a:r>
            <a:r>
              <a:rPr lang="de-DE" dirty="0" err="1"/>
              <a:t>prompted</a:t>
            </a:r>
            <a:r>
              <a:rPr lang="de-DE" dirty="0"/>
              <a:t> </a:t>
            </a:r>
            <a:r>
              <a:rPr lang="de-DE" dirty="0" err="1"/>
              <a:t>correctly</a:t>
            </a:r>
            <a:r>
              <a:rPr lang="de-DE" dirty="0"/>
              <a:t> </a:t>
            </a:r>
          </a:p>
          <a:p>
            <a:pPr marL="0" lvl="0" indent="0" algn="l" rtl="0">
              <a:spcBef>
                <a:spcPts val="0"/>
              </a:spcBef>
              <a:spcAft>
                <a:spcPts val="0"/>
              </a:spcAft>
              <a:buNone/>
            </a:pPr>
            <a:r>
              <a:rPr lang="de-DE" dirty="0"/>
              <a:t>	- </a:t>
            </a:r>
            <a:r>
              <a:rPr lang="de-DE" dirty="0" err="1"/>
              <a:t>go</a:t>
            </a:r>
            <a:r>
              <a:rPr lang="de-DE" dirty="0"/>
              <a:t> </a:t>
            </a:r>
            <a:r>
              <a:rPr lang="de-DE" dirty="0" err="1"/>
              <a:t>through</a:t>
            </a:r>
            <a:r>
              <a:rPr lang="de-DE" dirty="0"/>
              <a:t> </a:t>
            </a:r>
            <a:r>
              <a:rPr lang="de-DE" dirty="0" err="1"/>
              <a:t>each</a:t>
            </a:r>
            <a:r>
              <a:rPr lang="de-DE" dirty="0"/>
              <a:t> </a:t>
            </a:r>
            <a:r>
              <a:rPr lang="de-DE" dirty="0" err="1"/>
              <a:t>experiment</a:t>
            </a:r>
            <a:endParaRPr lang="de-DE" dirty="0"/>
          </a:p>
        </p:txBody>
      </p:sp>
    </p:spTree>
    <p:extLst>
      <p:ext uri="{BB962C8B-B14F-4D97-AF65-F5344CB8AC3E}">
        <p14:creationId xmlns:p14="http://schemas.microsoft.com/office/powerpoint/2010/main" val="311598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Explain</a:t>
            </a:r>
            <a:r>
              <a:rPr lang="de-DE" dirty="0"/>
              <a:t> </a:t>
            </a:r>
            <a:r>
              <a:rPr lang="de-DE" dirty="0" err="1"/>
              <a:t>proposed</a:t>
            </a:r>
            <a:r>
              <a:rPr lang="de-DE" dirty="0"/>
              <a:t> </a:t>
            </a:r>
            <a:r>
              <a:rPr lang="de-DE" dirty="0" err="1"/>
              <a:t>answer</a:t>
            </a:r>
            <a:r>
              <a:rPr lang="de-DE" dirty="0"/>
              <a:t> </a:t>
            </a:r>
          </a:p>
          <a:p>
            <a:pPr marL="0" lvl="0" indent="0" algn="l" rtl="0">
              <a:spcBef>
                <a:spcPts val="0"/>
              </a:spcBef>
              <a:spcAft>
                <a:spcPts val="0"/>
              </a:spcAft>
              <a:buNone/>
            </a:pPr>
            <a:r>
              <a:rPr lang="de-DE" dirty="0"/>
              <a:t>	- </a:t>
            </a:r>
            <a:r>
              <a:rPr lang="de-DE" dirty="0" err="1"/>
              <a:t>Correct</a:t>
            </a:r>
            <a:r>
              <a:rPr lang="de-DE" dirty="0"/>
              <a:t> </a:t>
            </a:r>
            <a:r>
              <a:rPr lang="de-DE" dirty="0" err="1"/>
              <a:t>anwer</a:t>
            </a:r>
            <a:r>
              <a:rPr lang="de-DE" dirty="0"/>
              <a:t>, +10, +100, +1000</a:t>
            </a:r>
          </a:p>
          <a:p>
            <a:pPr marL="0" lvl="0" indent="0" algn="l" rtl="0">
              <a:spcBef>
                <a:spcPts val="0"/>
              </a:spcBef>
              <a:spcAft>
                <a:spcPts val="0"/>
              </a:spcAft>
              <a:buNone/>
            </a:pPr>
            <a:r>
              <a:rPr lang="de-DE" dirty="0"/>
              <a:t>	- </a:t>
            </a:r>
            <a:r>
              <a:rPr lang="de-DE" dirty="0" err="1"/>
              <a:t>increasingly</a:t>
            </a:r>
            <a:r>
              <a:rPr lang="de-DE" dirty="0"/>
              <a:t> implausible </a:t>
            </a:r>
            <a:r>
              <a:rPr lang="de-DE" dirty="0" err="1"/>
              <a:t>proposed</a:t>
            </a:r>
            <a:r>
              <a:rPr lang="de-DE" dirty="0"/>
              <a:t> </a:t>
            </a:r>
            <a:r>
              <a:rPr lang="de-DE" dirty="0" err="1"/>
              <a:t>answers</a:t>
            </a:r>
            <a:endParaRPr dirty="0"/>
          </a:p>
        </p:txBody>
      </p:sp>
    </p:spTree>
    <p:extLst>
      <p:ext uri="{BB962C8B-B14F-4D97-AF65-F5344CB8AC3E}">
        <p14:creationId xmlns:p14="http://schemas.microsoft.com/office/powerpoint/2010/main" val="367779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r>
              <a:rPr lang="en-US" dirty="0" err="1"/>
              <a:t>InstructGPT</a:t>
            </a:r>
            <a:r>
              <a:rPr lang="en-US" dirty="0"/>
              <a:t> models are capable of verbally estimating their epistemic uncertainty in a variety of ways.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Explain</a:t>
            </a:r>
            <a:r>
              <a:rPr lang="de-DE" dirty="0"/>
              <a:t> </a:t>
            </a:r>
            <a:r>
              <a:rPr lang="de-DE" dirty="0" err="1"/>
              <a:t>that</a:t>
            </a:r>
            <a:r>
              <a:rPr lang="de-DE" dirty="0"/>
              <a:t> </a:t>
            </a:r>
            <a:r>
              <a:rPr lang="de-DE" dirty="0" err="1"/>
              <a:t>this</a:t>
            </a:r>
            <a:r>
              <a:rPr lang="de-DE" dirty="0"/>
              <a:t> </a:t>
            </a:r>
            <a:r>
              <a:rPr lang="de-DE" dirty="0" err="1"/>
              <a:t>is</a:t>
            </a:r>
            <a:r>
              <a:rPr lang="de-DE" dirty="0"/>
              <a:t> </a:t>
            </a:r>
            <a:r>
              <a:rPr lang="de-DE" dirty="0" err="1"/>
              <a:t>impressive</a:t>
            </a:r>
            <a:endParaRPr lang="de-DE" dirty="0"/>
          </a:p>
          <a:p>
            <a:pPr marL="0" lvl="0" indent="0" algn="l" rtl="0">
              <a:spcBef>
                <a:spcPts val="0"/>
              </a:spcBef>
              <a:spcAft>
                <a:spcPts val="0"/>
              </a:spcAft>
              <a:buNone/>
            </a:pPr>
            <a:r>
              <a:rPr lang="de-DE" dirty="0"/>
              <a:t>	- </a:t>
            </a:r>
            <a:r>
              <a:rPr lang="de-DE" dirty="0" err="1"/>
              <a:t>can</a:t>
            </a:r>
            <a:r>
              <a:rPr lang="de-DE" dirty="0"/>
              <a:t> </a:t>
            </a:r>
            <a:r>
              <a:rPr lang="de-DE" dirty="0" err="1"/>
              <a:t>answer</a:t>
            </a:r>
            <a:r>
              <a:rPr lang="de-DE" dirty="0"/>
              <a:t> </a:t>
            </a:r>
            <a:r>
              <a:rPr lang="de-DE" dirty="0" err="1"/>
              <a:t>questions</a:t>
            </a:r>
            <a:r>
              <a:rPr lang="de-DE" dirty="0"/>
              <a:t> if </a:t>
            </a:r>
            <a:r>
              <a:rPr lang="de-DE" dirty="0" err="1"/>
              <a:t>prompted</a:t>
            </a:r>
            <a:r>
              <a:rPr lang="de-DE" dirty="0"/>
              <a:t> </a:t>
            </a:r>
            <a:r>
              <a:rPr lang="de-DE" dirty="0" err="1"/>
              <a:t>correctly</a:t>
            </a:r>
            <a:r>
              <a:rPr lang="de-DE" dirty="0"/>
              <a:t> </a:t>
            </a:r>
          </a:p>
          <a:p>
            <a:pPr marL="0" lvl="0" indent="0" algn="l" rtl="0">
              <a:spcBef>
                <a:spcPts val="0"/>
              </a:spcBef>
              <a:spcAft>
                <a:spcPts val="0"/>
              </a:spcAft>
              <a:buNone/>
            </a:pPr>
            <a:r>
              <a:rPr lang="de-DE" dirty="0"/>
              <a:t>	- </a:t>
            </a:r>
            <a:r>
              <a:rPr lang="de-DE" dirty="0" err="1"/>
              <a:t>give</a:t>
            </a:r>
            <a:r>
              <a:rPr lang="de-DE" dirty="0"/>
              <a:t> </a:t>
            </a:r>
            <a:r>
              <a:rPr lang="de-DE" dirty="0" err="1"/>
              <a:t>examples</a:t>
            </a:r>
            <a:r>
              <a:rPr lang="de-DE" dirty="0"/>
              <a:t>? </a:t>
            </a:r>
          </a:p>
          <a:p>
            <a:pPr marL="0" lvl="0" indent="0" algn="l" rtl="0">
              <a:spcBef>
                <a:spcPts val="0"/>
              </a:spcBef>
              <a:spcAft>
                <a:spcPts val="0"/>
              </a:spcAft>
              <a:buNone/>
            </a:pPr>
            <a:r>
              <a:rPr lang="de-DE" dirty="0"/>
              <a:t>	- </a:t>
            </a:r>
            <a:r>
              <a:rPr lang="de-DE" dirty="0" err="1"/>
              <a:t>great</a:t>
            </a:r>
            <a:r>
              <a:rPr lang="de-DE" dirty="0"/>
              <a:t> </a:t>
            </a:r>
            <a:r>
              <a:rPr lang="de-DE" dirty="0" err="1"/>
              <a:t>way</a:t>
            </a:r>
            <a:r>
              <a:rPr lang="de-DE" dirty="0"/>
              <a:t> </a:t>
            </a:r>
            <a:r>
              <a:rPr lang="de-DE" dirty="0" err="1"/>
              <a:t>to</a:t>
            </a:r>
            <a:r>
              <a:rPr lang="de-DE" dirty="0"/>
              <a:t> </a:t>
            </a:r>
            <a:r>
              <a:rPr lang="de-DE" dirty="0" err="1"/>
              <a:t>test</a:t>
            </a:r>
            <a:r>
              <a:rPr lang="de-DE" dirty="0"/>
              <a:t> </a:t>
            </a:r>
            <a:r>
              <a:rPr lang="de-DE" dirty="0" err="1"/>
              <a:t>for</a:t>
            </a:r>
            <a:r>
              <a:rPr lang="de-DE" dirty="0"/>
              <a:t> </a:t>
            </a:r>
            <a:r>
              <a:rPr lang="de-DE" dirty="0" err="1"/>
              <a:t>knowledge</a:t>
            </a:r>
            <a:endParaRPr dirty="0"/>
          </a:p>
        </p:txBody>
      </p:sp>
    </p:spTree>
    <p:extLst>
      <p:ext uri="{BB962C8B-B14F-4D97-AF65-F5344CB8AC3E}">
        <p14:creationId xmlns:p14="http://schemas.microsoft.com/office/powerpoint/2010/main" val="4251961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r>
              <a:rPr lang="en-US" dirty="0" err="1"/>
              <a:t>InstructGPT</a:t>
            </a:r>
            <a:r>
              <a:rPr lang="en-US" dirty="0"/>
              <a:t> models are capable of verbally estimating their epistemic uncertainty in a variety of ways.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Explain</a:t>
            </a:r>
            <a:r>
              <a:rPr lang="de-DE" dirty="0"/>
              <a:t> </a:t>
            </a:r>
            <a:r>
              <a:rPr lang="de-DE" dirty="0" err="1"/>
              <a:t>that</a:t>
            </a:r>
            <a:r>
              <a:rPr lang="de-DE" dirty="0"/>
              <a:t> </a:t>
            </a:r>
            <a:r>
              <a:rPr lang="de-DE" dirty="0" err="1"/>
              <a:t>this</a:t>
            </a:r>
            <a:r>
              <a:rPr lang="de-DE" dirty="0"/>
              <a:t> </a:t>
            </a:r>
            <a:r>
              <a:rPr lang="de-DE" dirty="0" err="1"/>
              <a:t>is</a:t>
            </a:r>
            <a:r>
              <a:rPr lang="de-DE" dirty="0"/>
              <a:t> </a:t>
            </a:r>
            <a:r>
              <a:rPr lang="de-DE" dirty="0" err="1"/>
              <a:t>impressive</a:t>
            </a:r>
            <a:endParaRPr lang="de-DE" dirty="0"/>
          </a:p>
          <a:p>
            <a:pPr marL="0" lvl="0" indent="0" algn="l" rtl="0">
              <a:spcBef>
                <a:spcPts val="0"/>
              </a:spcBef>
              <a:spcAft>
                <a:spcPts val="0"/>
              </a:spcAft>
              <a:buNone/>
            </a:pPr>
            <a:r>
              <a:rPr lang="de-DE" dirty="0"/>
              <a:t>	- </a:t>
            </a:r>
            <a:r>
              <a:rPr lang="de-DE" dirty="0" err="1"/>
              <a:t>can</a:t>
            </a:r>
            <a:r>
              <a:rPr lang="de-DE" dirty="0"/>
              <a:t> </a:t>
            </a:r>
            <a:r>
              <a:rPr lang="de-DE" dirty="0" err="1"/>
              <a:t>answer</a:t>
            </a:r>
            <a:r>
              <a:rPr lang="de-DE" dirty="0"/>
              <a:t> </a:t>
            </a:r>
            <a:r>
              <a:rPr lang="de-DE" dirty="0" err="1"/>
              <a:t>questions</a:t>
            </a:r>
            <a:r>
              <a:rPr lang="de-DE" dirty="0"/>
              <a:t> if </a:t>
            </a:r>
            <a:r>
              <a:rPr lang="de-DE" dirty="0" err="1"/>
              <a:t>prompted</a:t>
            </a:r>
            <a:r>
              <a:rPr lang="de-DE" dirty="0"/>
              <a:t> </a:t>
            </a:r>
            <a:r>
              <a:rPr lang="de-DE" dirty="0" err="1"/>
              <a:t>correctly</a:t>
            </a:r>
            <a:r>
              <a:rPr lang="de-DE" dirty="0"/>
              <a:t> </a:t>
            </a:r>
          </a:p>
          <a:p>
            <a:pPr marL="0" lvl="0" indent="0" algn="l" rtl="0">
              <a:spcBef>
                <a:spcPts val="0"/>
              </a:spcBef>
              <a:spcAft>
                <a:spcPts val="0"/>
              </a:spcAft>
              <a:buNone/>
            </a:pPr>
            <a:r>
              <a:rPr lang="de-DE" dirty="0"/>
              <a:t>	- </a:t>
            </a:r>
            <a:r>
              <a:rPr lang="de-DE" dirty="0" err="1"/>
              <a:t>give</a:t>
            </a:r>
            <a:r>
              <a:rPr lang="de-DE" dirty="0"/>
              <a:t> </a:t>
            </a:r>
            <a:r>
              <a:rPr lang="de-DE" dirty="0" err="1"/>
              <a:t>examples</a:t>
            </a:r>
            <a:r>
              <a:rPr lang="de-DE" dirty="0"/>
              <a:t>? </a:t>
            </a:r>
          </a:p>
          <a:p>
            <a:pPr marL="0" lvl="0" indent="0" algn="l" rtl="0">
              <a:spcBef>
                <a:spcPts val="0"/>
              </a:spcBef>
              <a:spcAft>
                <a:spcPts val="0"/>
              </a:spcAft>
              <a:buNone/>
            </a:pPr>
            <a:r>
              <a:rPr lang="de-DE" dirty="0"/>
              <a:t>	- </a:t>
            </a:r>
            <a:r>
              <a:rPr lang="de-DE" dirty="0" err="1"/>
              <a:t>great</a:t>
            </a:r>
            <a:r>
              <a:rPr lang="de-DE" dirty="0"/>
              <a:t> </a:t>
            </a:r>
            <a:r>
              <a:rPr lang="de-DE" dirty="0" err="1"/>
              <a:t>way</a:t>
            </a:r>
            <a:r>
              <a:rPr lang="de-DE" dirty="0"/>
              <a:t> </a:t>
            </a:r>
            <a:r>
              <a:rPr lang="de-DE" dirty="0" err="1"/>
              <a:t>to</a:t>
            </a:r>
            <a:r>
              <a:rPr lang="de-DE" dirty="0"/>
              <a:t> </a:t>
            </a:r>
            <a:r>
              <a:rPr lang="de-DE" dirty="0" err="1"/>
              <a:t>test</a:t>
            </a:r>
            <a:r>
              <a:rPr lang="de-DE" dirty="0"/>
              <a:t> </a:t>
            </a:r>
            <a:r>
              <a:rPr lang="de-DE" dirty="0" err="1"/>
              <a:t>for</a:t>
            </a:r>
            <a:r>
              <a:rPr lang="de-DE" dirty="0"/>
              <a:t> </a:t>
            </a:r>
            <a:r>
              <a:rPr lang="de-DE" dirty="0" err="1"/>
              <a:t>knowledge</a:t>
            </a:r>
            <a:endParaRPr dirty="0"/>
          </a:p>
        </p:txBody>
      </p:sp>
    </p:spTree>
    <p:extLst>
      <p:ext uri="{BB962C8B-B14F-4D97-AF65-F5344CB8AC3E}">
        <p14:creationId xmlns:p14="http://schemas.microsoft.com/office/powerpoint/2010/main" val="1178374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r>
              <a:rPr lang="en-US" dirty="0" err="1"/>
              <a:t>InstructGPT</a:t>
            </a:r>
            <a:r>
              <a:rPr lang="en-US" dirty="0"/>
              <a:t> models are capable of verbally estimating their epistemic uncertainty in a variety of ways.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Explain</a:t>
            </a:r>
            <a:r>
              <a:rPr lang="de-DE" dirty="0"/>
              <a:t> </a:t>
            </a:r>
            <a:r>
              <a:rPr lang="de-DE" dirty="0" err="1"/>
              <a:t>that</a:t>
            </a:r>
            <a:r>
              <a:rPr lang="de-DE" dirty="0"/>
              <a:t> </a:t>
            </a:r>
            <a:r>
              <a:rPr lang="de-DE" dirty="0" err="1"/>
              <a:t>this</a:t>
            </a:r>
            <a:r>
              <a:rPr lang="de-DE" dirty="0"/>
              <a:t> </a:t>
            </a:r>
            <a:r>
              <a:rPr lang="de-DE" dirty="0" err="1"/>
              <a:t>is</a:t>
            </a:r>
            <a:r>
              <a:rPr lang="de-DE" dirty="0"/>
              <a:t> </a:t>
            </a:r>
            <a:r>
              <a:rPr lang="de-DE" dirty="0" err="1"/>
              <a:t>impressive</a:t>
            </a:r>
            <a:endParaRPr lang="de-DE" dirty="0"/>
          </a:p>
          <a:p>
            <a:pPr marL="0" lvl="0" indent="0" algn="l" rtl="0">
              <a:spcBef>
                <a:spcPts val="0"/>
              </a:spcBef>
              <a:spcAft>
                <a:spcPts val="0"/>
              </a:spcAft>
              <a:buNone/>
            </a:pPr>
            <a:r>
              <a:rPr lang="de-DE" dirty="0"/>
              <a:t>	- </a:t>
            </a:r>
            <a:r>
              <a:rPr lang="de-DE" dirty="0" err="1"/>
              <a:t>can</a:t>
            </a:r>
            <a:r>
              <a:rPr lang="de-DE" dirty="0"/>
              <a:t> </a:t>
            </a:r>
            <a:r>
              <a:rPr lang="de-DE" dirty="0" err="1"/>
              <a:t>answer</a:t>
            </a:r>
            <a:r>
              <a:rPr lang="de-DE" dirty="0"/>
              <a:t> </a:t>
            </a:r>
            <a:r>
              <a:rPr lang="de-DE" dirty="0" err="1"/>
              <a:t>questions</a:t>
            </a:r>
            <a:r>
              <a:rPr lang="de-DE" dirty="0"/>
              <a:t> if </a:t>
            </a:r>
            <a:r>
              <a:rPr lang="de-DE" dirty="0" err="1"/>
              <a:t>prompted</a:t>
            </a:r>
            <a:r>
              <a:rPr lang="de-DE" dirty="0"/>
              <a:t> </a:t>
            </a:r>
            <a:r>
              <a:rPr lang="de-DE" dirty="0" err="1"/>
              <a:t>correctly</a:t>
            </a:r>
            <a:r>
              <a:rPr lang="de-DE" dirty="0"/>
              <a:t> </a:t>
            </a:r>
          </a:p>
          <a:p>
            <a:pPr marL="0" lvl="0" indent="0" algn="l" rtl="0">
              <a:spcBef>
                <a:spcPts val="0"/>
              </a:spcBef>
              <a:spcAft>
                <a:spcPts val="0"/>
              </a:spcAft>
              <a:buNone/>
            </a:pPr>
            <a:r>
              <a:rPr lang="de-DE" dirty="0"/>
              <a:t>	- </a:t>
            </a:r>
            <a:r>
              <a:rPr lang="de-DE" dirty="0" err="1"/>
              <a:t>give</a:t>
            </a:r>
            <a:r>
              <a:rPr lang="de-DE" dirty="0"/>
              <a:t> </a:t>
            </a:r>
            <a:r>
              <a:rPr lang="de-DE" dirty="0" err="1"/>
              <a:t>examples</a:t>
            </a:r>
            <a:r>
              <a:rPr lang="de-DE" dirty="0"/>
              <a:t>? </a:t>
            </a:r>
          </a:p>
          <a:p>
            <a:pPr marL="0" lvl="0" indent="0" algn="l" rtl="0">
              <a:spcBef>
                <a:spcPts val="0"/>
              </a:spcBef>
              <a:spcAft>
                <a:spcPts val="0"/>
              </a:spcAft>
              <a:buNone/>
            </a:pPr>
            <a:r>
              <a:rPr lang="de-DE" dirty="0"/>
              <a:t>	- </a:t>
            </a:r>
            <a:r>
              <a:rPr lang="de-DE" dirty="0" err="1"/>
              <a:t>great</a:t>
            </a:r>
            <a:r>
              <a:rPr lang="de-DE" dirty="0"/>
              <a:t> </a:t>
            </a:r>
            <a:r>
              <a:rPr lang="de-DE" dirty="0" err="1"/>
              <a:t>way</a:t>
            </a:r>
            <a:r>
              <a:rPr lang="de-DE" dirty="0"/>
              <a:t> </a:t>
            </a:r>
            <a:r>
              <a:rPr lang="de-DE" dirty="0" err="1"/>
              <a:t>to</a:t>
            </a:r>
            <a:r>
              <a:rPr lang="de-DE" dirty="0"/>
              <a:t> </a:t>
            </a:r>
            <a:r>
              <a:rPr lang="de-DE" dirty="0" err="1"/>
              <a:t>test</a:t>
            </a:r>
            <a:r>
              <a:rPr lang="de-DE" dirty="0"/>
              <a:t> </a:t>
            </a:r>
            <a:r>
              <a:rPr lang="de-DE" dirty="0" err="1"/>
              <a:t>for</a:t>
            </a:r>
            <a:r>
              <a:rPr lang="de-DE" dirty="0"/>
              <a:t> </a:t>
            </a:r>
            <a:r>
              <a:rPr lang="de-DE" dirty="0" err="1"/>
              <a:t>knowledge</a:t>
            </a:r>
            <a:endParaRPr dirty="0"/>
          </a:p>
        </p:txBody>
      </p:sp>
    </p:spTree>
    <p:extLst>
      <p:ext uri="{BB962C8B-B14F-4D97-AF65-F5344CB8AC3E}">
        <p14:creationId xmlns:p14="http://schemas.microsoft.com/office/powerpoint/2010/main" val="3796381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Bigger </a:t>
            </a:r>
            <a:r>
              <a:rPr lang="de-DE" dirty="0" err="1"/>
              <a:t>models</a:t>
            </a:r>
            <a:r>
              <a:rPr lang="de-DE" dirty="0"/>
              <a:t> </a:t>
            </a:r>
            <a:r>
              <a:rPr lang="de-DE" dirty="0" err="1"/>
              <a:t>return</a:t>
            </a:r>
            <a:r>
              <a:rPr lang="de-DE" dirty="0"/>
              <a:t> </a:t>
            </a:r>
            <a:r>
              <a:rPr lang="de-DE" dirty="0" err="1"/>
              <a:t>less</a:t>
            </a:r>
            <a:r>
              <a:rPr lang="de-DE" dirty="0"/>
              <a:t> </a:t>
            </a:r>
            <a:r>
              <a:rPr lang="de-DE" dirty="0" err="1"/>
              <a:t>ambiguous</a:t>
            </a:r>
            <a:r>
              <a:rPr lang="de-DE" dirty="0"/>
              <a:t> </a:t>
            </a:r>
            <a:r>
              <a:rPr lang="de-DE" dirty="0" err="1"/>
              <a:t>answers</a:t>
            </a:r>
            <a:endParaRPr dirty="0"/>
          </a:p>
        </p:txBody>
      </p:sp>
    </p:spTree>
    <p:extLst>
      <p:ext uri="{BB962C8B-B14F-4D97-AF65-F5344CB8AC3E}">
        <p14:creationId xmlns:p14="http://schemas.microsoft.com/office/powerpoint/2010/main" val="401226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Prompts design has a significant impact on </a:t>
            </a:r>
            <a:r>
              <a:rPr lang="en-US" dirty="0" err="1"/>
              <a:t>InstructGPT</a:t>
            </a:r>
            <a:r>
              <a:rPr lang="en-US" dirty="0"/>
              <a:t> answers. Uncertainty Estimates between experiments are not internally coherent</a:t>
            </a:r>
            <a:endParaRPr dirty="0"/>
          </a:p>
        </p:txBody>
      </p:sp>
    </p:spTree>
    <p:extLst>
      <p:ext uri="{BB962C8B-B14F-4D97-AF65-F5344CB8AC3E}">
        <p14:creationId xmlns:p14="http://schemas.microsoft.com/office/powerpoint/2010/main" val="75491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Prompts design has a significant impact on </a:t>
            </a:r>
            <a:r>
              <a:rPr lang="en-US" dirty="0" err="1"/>
              <a:t>InstructGPT</a:t>
            </a:r>
            <a:r>
              <a:rPr lang="en-US" dirty="0"/>
              <a:t> answers. Uncertainty Estimates between experiments are not internally coherent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Results are switched completely, just by switching the answer options</a:t>
            </a:r>
            <a:endParaRPr dirty="0"/>
          </a:p>
        </p:txBody>
      </p:sp>
    </p:spTree>
    <p:extLst>
      <p:ext uri="{BB962C8B-B14F-4D97-AF65-F5344CB8AC3E}">
        <p14:creationId xmlns:p14="http://schemas.microsoft.com/office/powerpoint/2010/main" val="97454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My</a:t>
            </a:r>
            <a:r>
              <a:rPr lang="de-DE" dirty="0"/>
              <a:t> </a:t>
            </a:r>
            <a:r>
              <a:rPr lang="de-DE" dirty="0" err="1"/>
              <a:t>presentation</a:t>
            </a:r>
            <a:r>
              <a:rPr lang="de-DE" dirty="0"/>
              <a:t> </a:t>
            </a:r>
            <a:r>
              <a:rPr lang="de-DE" dirty="0" err="1"/>
              <a:t>is</a:t>
            </a:r>
            <a:r>
              <a:rPr lang="de-DE" dirty="0"/>
              <a:t> </a:t>
            </a:r>
            <a:r>
              <a:rPr lang="de-DE" dirty="0" err="1"/>
              <a:t>structured</a:t>
            </a:r>
            <a:r>
              <a:rPr lang="de-DE" dirty="0"/>
              <a:t> in </a:t>
            </a:r>
            <a:r>
              <a:rPr lang="de-DE" dirty="0" err="1"/>
              <a:t>four</a:t>
            </a:r>
            <a:r>
              <a:rPr lang="de-DE" dirty="0"/>
              <a:t> </a:t>
            </a:r>
            <a:r>
              <a:rPr lang="de-DE" dirty="0" err="1"/>
              <a:t>parts</a:t>
            </a:r>
            <a:endParaRPr lang="de-DE" dirty="0"/>
          </a:p>
          <a:p>
            <a:pPr marL="0" lvl="0" indent="0" algn="l" rtl="0">
              <a:spcBef>
                <a:spcPts val="0"/>
              </a:spcBef>
              <a:spcAft>
                <a:spcPts val="0"/>
              </a:spcAft>
              <a:buNone/>
            </a:pPr>
            <a:r>
              <a:rPr lang="de-DE" dirty="0"/>
              <a:t>First I am </a:t>
            </a:r>
            <a:r>
              <a:rPr lang="de-DE" dirty="0" err="1"/>
              <a:t>going</a:t>
            </a:r>
            <a:r>
              <a:rPr lang="de-DE" dirty="0"/>
              <a:t> </a:t>
            </a:r>
            <a:r>
              <a:rPr lang="de-DE" dirty="0" err="1"/>
              <a:t>to</a:t>
            </a:r>
            <a:r>
              <a:rPr lang="de-DE" dirty="0"/>
              <a:t> </a:t>
            </a:r>
            <a:r>
              <a:rPr lang="de-DE" dirty="0" err="1"/>
              <a:t>introduce</a:t>
            </a:r>
            <a:r>
              <a:rPr lang="de-DE" dirty="0"/>
              <a:t> </a:t>
            </a:r>
            <a:r>
              <a:rPr lang="de-DE" dirty="0" err="1"/>
              <a:t>key</a:t>
            </a:r>
            <a:r>
              <a:rPr lang="de-DE" dirty="0"/>
              <a:t> </a:t>
            </a:r>
            <a:r>
              <a:rPr lang="de-DE" dirty="0" err="1"/>
              <a:t>concepts</a:t>
            </a:r>
            <a:r>
              <a:rPr lang="de-DE" dirty="0"/>
              <a:t> </a:t>
            </a:r>
            <a:r>
              <a:rPr lang="de-DE" dirty="0" err="1"/>
              <a:t>that</a:t>
            </a:r>
            <a:r>
              <a:rPr lang="de-DE" dirty="0"/>
              <a:t> </a:t>
            </a:r>
            <a:r>
              <a:rPr lang="de-DE" dirty="0" err="1"/>
              <a:t>are</a:t>
            </a:r>
            <a:r>
              <a:rPr lang="de-DE" dirty="0"/>
              <a:t> </a:t>
            </a:r>
            <a:r>
              <a:rPr lang="de-DE" dirty="0" err="1"/>
              <a:t>necessary</a:t>
            </a:r>
            <a:r>
              <a:rPr lang="de-DE" dirty="0"/>
              <a:t> </a:t>
            </a:r>
            <a:r>
              <a:rPr lang="de-DE" dirty="0" err="1"/>
              <a:t>to</a:t>
            </a:r>
            <a:r>
              <a:rPr lang="de-DE" dirty="0"/>
              <a:t> </a:t>
            </a:r>
            <a:r>
              <a:rPr lang="de-DE" dirty="0" err="1"/>
              <a:t>understand</a:t>
            </a:r>
            <a:r>
              <a:rPr lang="de-DE" dirty="0"/>
              <a:t> </a:t>
            </a:r>
            <a:r>
              <a:rPr lang="de-DE" dirty="0" err="1"/>
              <a:t>my</a:t>
            </a:r>
            <a:r>
              <a:rPr lang="de-DE" dirty="0"/>
              <a:t> Bachelor Thesis</a:t>
            </a:r>
          </a:p>
          <a:p>
            <a:pPr marL="0" lvl="0" indent="0" algn="l" rtl="0">
              <a:spcBef>
                <a:spcPts val="0"/>
              </a:spcBef>
              <a:spcAft>
                <a:spcPts val="0"/>
              </a:spcAft>
              <a:buNone/>
            </a:pPr>
            <a:r>
              <a:rPr lang="de-DE" dirty="0" err="1"/>
              <a:t>Secondly</a:t>
            </a:r>
            <a:r>
              <a:rPr lang="de-DE" dirty="0"/>
              <a:t>, I will </a:t>
            </a:r>
            <a:r>
              <a:rPr lang="de-DE" dirty="0" err="1"/>
              <a:t>outline</a:t>
            </a:r>
            <a:r>
              <a:rPr lang="de-DE" dirty="0"/>
              <a:t> </a:t>
            </a:r>
            <a:r>
              <a:rPr lang="de-DE" dirty="0" err="1"/>
              <a:t>the</a:t>
            </a:r>
            <a:r>
              <a:rPr lang="de-DE" dirty="0"/>
              <a:t> </a:t>
            </a:r>
            <a:r>
              <a:rPr lang="de-DE" dirty="0" err="1"/>
              <a:t>research</a:t>
            </a:r>
            <a:r>
              <a:rPr lang="de-DE" dirty="0"/>
              <a:t> </a:t>
            </a:r>
            <a:r>
              <a:rPr lang="de-DE" dirty="0" err="1"/>
              <a:t>questions</a:t>
            </a:r>
            <a:r>
              <a:rPr lang="de-DE" dirty="0"/>
              <a:t> </a:t>
            </a:r>
            <a:r>
              <a:rPr lang="de-DE" dirty="0" err="1"/>
              <a:t>for</a:t>
            </a:r>
            <a:r>
              <a:rPr lang="de-DE" dirty="0"/>
              <a:t> </a:t>
            </a:r>
            <a:r>
              <a:rPr lang="de-DE" dirty="0" err="1"/>
              <a:t>my</a:t>
            </a:r>
            <a:r>
              <a:rPr lang="de-DE" dirty="0"/>
              <a:t> </a:t>
            </a:r>
            <a:r>
              <a:rPr lang="de-DE" dirty="0" err="1"/>
              <a:t>thesis</a:t>
            </a:r>
            <a:endParaRPr lang="de-DE" dirty="0"/>
          </a:p>
          <a:p>
            <a:pPr marL="0" lvl="0" indent="0" algn="l" rtl="0">
              <a:spcBef>
                <a:spcPts val="0"/>
              </a:spcBef>
              <a:spcAft>
                <a:spcPts val="0"/>
              </a:spcAft>
              <a:buNone/>
            </a:pPr>
            <a:r>
              <a:rPr lang="de-DE" dirty="0" err="1"/>
              <a:t>Thirdly</a:t>
            </a:r>
            <a:r>
              <a:rPr lang="de-DE" dirty="0"/>
              <a:t>, I will </a:t>
            </a:r>
            <a:r>
              <a:rPr lang="de-DE" dirty="0" err="1"/>
              <a:t>present</a:t>
            </a:r>
            <a:r>
              <a:rPr lang="de-DE" dirty="0"/>
              <a:t> </a:t>
            </a:r>
            <a:r>
              <a:rPr lang="de-DE" dirty="0" err="1"/>
              <a:t>my</a:t>
            </a:r>
            <a:r>
              <a:rPr lang="de-DE" dirty="0"/>
              <a:t> </a:t>
            </a:r>
            <a:r>
              <a:rPr lang="de-DE" dirty="0" err="1"/>
              <a:t>main</a:t>
            </a:r>
            <a:r>
              <a:rPr lang="de-DE" dirty="0"/>
              <a:t> </a:t>
            </a:r>
            <a:r>
              <a:rPr lang="de-DE" dirty="0" err="1"/>
              <a:t>findings</a:t>
            </a:r>
            <a:r>
              <a:rPr lang="de-DE" dirty="0"/>
              <a:t>. This will </a:t>
            </a:r>
            <a:r>
              <a:rPr lang="de-DE" dirty="0" err="1"/>
              <a:t>be</a:t>
            </a:r>
            <a:r>
              <a:rPr lang="de-DE" dirty="0"/>
              <a:t> </a:t>
            </a:r>
            <a:r>
              <a:rPr lang="de-DE" dirty="0" err="1"/>
              <a:t>the</a:t>
            </a:r>
            <a:r>
              <a:rPr lang="de-DE" dirty="0"/>
              <a:t> </a:t>
            </a:r>
            <a:r>
              <a:rPr lang="de-DE" dirty="0" err="1"/>
              <a:t>majority</a:t>
            </a:r>
            <a:r>
              <a:rPr lang="de-DE" dirty="0"/>
              <a:t> </a:t>
            </a:r>
            <a:r>
              <a:rPr lang="de-DE" dirty="0" err="1"/>
              <a:t>of</a:t>
            </a:r>
            <a:r>
              <a:rPr lang="de-DE" dirty="0"/>
              <a:t> </a:t>
            </a:r>
            <a:r>
              <a:rPr lang="de-DE" dirty="0" err="1"/>
              <a:t>my</a:t>
            </a:r>
            <a:r>
              <a:rPr lang="de-DE" dirty="0"/>
              <a:t> </a:t>
            </a:r>
            <a:r>
              <a:rPr lang="de-DE" dirty="0" err="1"/>
              <a:t>presenation</a:t>
            </a:r>
            <a:endParaRPr lang="de-DE" dirty="0"/>
          </a:p>
          <a:p>
            <a:pPr marL="0" lvl="0" indent="0" algn="l" rtl="0">
              <a:spcBef>
                <a:spcPts val="0"/>
              </a:spcBef>
              <a:spcAft>
                <a:spcPts val="0"/>
              </a:spcAft>
              <a:buNone/>
            </a:pPr>
            <a:r>
              <a:rPr lang="de-DE" dirty="0" err="1"/>
              <a:t>Lastly</a:t>
            </a:r>
            <a:r>
              <a:rPr lang="de-DE" dirty="0"/>
              <a:t> I will </a:t>
            </a:r>
            <a:r>
              <a:rPr lang="de-DE" dirty="0" err="1"/>
              <a:t>give</a:t>
            </a:r>
            <a:r>
              <a:rPr lang="de-DE" dirty="0"/>
              <a:t> an </a:t>
            </a:r>
            <a:r>
              <a:rPr lang="de-DE" dirty="0" err="1"/>
              <a:t>outlook</a:t>
            </a:r>
            <a:r>
              <a:rPr lang="de-DE" dirty="0"/>
              <a:t> and </a:t>
            </a:r>
            <a:r>
              <a:rPr lang="de-DE" dirty="0" err="1"/>
              <a:t>explain</a:t>
            </a:r>
            <a:r>
              <a:rPr lang="de-DE" dirty="0"/>
              <a:t> </a:t>
            </a:r>
            <a:r>
              <a:rPr lang="de-DE" dirty="0" err="1"/>
              <a:t>how</a:t>
            </a:r>
            <a:r>
              <a:rPr lang="de-DE" dirty="0"/>
              <a:t> </a:t>
            </a:r>
            <a:r>
              <a:rPr lang="de-DE" dirty="0" err="1"/>
              <a:t>future</a:t>
            </a:r>
            <a:r>
              <a:rPr lang="de-DE" dirty="0"/>
              <a:t> </a:t>
            </a:r>
            <a:r>
              <a:rPr lang="de-DE" dirty="0" err="1"/>
              <a:t>research</a:t>
            </a:r>
            <a:r>
              <a:rPr lang="de-DE" dirty="0"/>
              <a:t> </a:t>
            </a:r>
            <a:r>
              <a:rPr lang="de-DE" dirty="0" err="1"/>
              <a:t>into</a:t>
            </a:r>
            <a:r>
              <a:rPr lang="de-DE" dirty="0"/>
              <a:t> </a:t>
            </a:r>
            <a:r>
              <a:rPr lang="de-DE" dirty="0" err="1"/>
              <a:t>uncertainty</a:t>
            </a:r>
            <a:r>
              <a:rPr lang="de-DE" dirty="0"/>
              <a:t> </a:t>
            </a:r>
            <a:r>
              <a:rPr lang="de-DE" dirty="0" err="1"/>
              <a:t>self</a:t>
            </a:r>
            <a:r>
              <a:rPr lang="de-DE" dirty="0"/>
              <a:t> </a:t>
            </a:r>
            <a:r>
              <a:rPr lang="de-DE" dirty="0" err="1"/>
              <a:t>evaluation</a:t>
            </a:r>
            <a:r>
              <a:rPr lang="de-DE" dirty="0"/>
              <a:t> in Language Models </a:t>
            </a:r>
            <a:r>
              <a:rPr lang="de-DE" dirty="0" err="1"/>
              <a:t>might</a:t>
            </a:r>
            <a:r>
              <a:rPr lang="de-DE" dirty="0"/>
              <a:t> </a:t>
            </a:r>
            <a:r>
              <a:rPr lang="de-DE" dirty="0" err="1"/>
              <a:t>look</a:t>
            </a:r>
            <a:r>
              <a:rPr lang="de-DE" dirty="0"/>
              <a:t> like.</a:t>
            </a:r>
          </a:p>
        </p:txBody>
      </p:sp>
    </p:spTree>
    <p:extLst>
      <p:ext uri="{BB962C8B-B14F-4D97-AF65-F5344CB8AC3E}">
        <p14:creationId xmlns:p14="http://schemas.microsoft.com/office/powerpoint/2010/main" val="2909623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Have</a:t>
            </a:r>
            <a:r>
              <a:rPr lang="de-DE" dirty="0"/>
              <a:t> </a:t>
            </a:r>
            <a:r>
              <a:rPr lang="de-DE" dirty="0" err="1"/>
              <a:t>to</a:t>
            </a:r>
            <a:r>
              <a:rPr lang="de-DE" dirty="0"/>
              <a:t> </a:t>
            </a:r>
            <a:r>
              <a:rPr lang="de-DE" dirty="0" err="1"/>
              <a:t>Instroduce</a:t>
            </a:r>
            <a:r>
              <a:rPr lang="de-DE" dirty="0"/>
              <a:t> Name „</a:t>
            </a:r>
            <a:r>
              <a:rPr lang="de-DE" dirty="0" err="1"/>
              <a:t>InstructGPT</a:t>
            </a:r>
            <a:r>
              <a:rPr lang="de-DE" dirty="0"/>
              <a:t>“</a:t>
            </a:r>
            <a:endParaRPr dirty="0"/>
          </a:p>
        </p:txBody>
      </p:sp>
    </p:spTree>
    <p:extLst>
      <p:ext uri="{BB962C8B-B14F-4D97-AF65-F5344CB8AC3E}">
        <p14:creationId xmlns:p14="http://schemas.microsoft.com/office/powerpoint/2010/main" val="2460534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Have</a:t>
            </a:r>
            <a:r>
              <a:rPr lang="de-DE" dirty="0"/>
              <a:t> </a:t>
            </a:r>
            <a:r>
              <a:rPr lang="de-DE" dirty="0" err="1"/>
              <a:t>to</a:t>
            </a:r>
            <a:r>
              <a:rPr lang="de-DE" dirty="0"/>
              <a:t> </a:t>
            </a:r>
            <a:r>
              <a:rPr lang="de-DE" dirty="0" err="1"/>
              <a:t>Instroduce</a:t>
            </a:r>
            <a:r>
              <a:rPr lang="de-DE" dirty="0"/>
              <a:t> Name „</a:t>
            </a:r>
            <a:r>
              <a:rPr lang="de-DE" dirty="0" err="1"/>
              <a:t>InstructGPT</a:t>
            </a:r>
            <a:r>
              <a:rPr lang="de-DE" dirty="0"/>
              <a:t>“</a:t>
            </a:r>
            <a:endParaRPr dirty="0"/>
          </a:p>
        </p:txBody>
      </p:sp>
    </p:spTree>
    <p:extLst>
      <p:ext uri="{BB962C8B-B14F-4D97-AF65-F5344CB8AC3E}">
        <p14:creationId xmlns:p14="http://schemas.microsoft.com/office/powerpoint/2010/main" val="755477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Have</a:t>
            </a:r>
            <a:r>
              <a:rPr lang="de-DE" dirty="0"/>
              <a:t> </a:t>
            </a:r>
            <a:r>
              <a:rPr lang="de-DE" dirty="0" err="1"/>
              <a:t>to</a:t>
            </a:r>
            <a:r>
              <a:rPr lang="de-DE" dirty="0"/>
              <a:t> </a:t>
            </a:r>
            <a:r>
              <a:rPr lang="de-DE" dirty="0" err="1"/>
              <a:t>Instroduce</a:t>
            </a:r>
            <a:r>
              <a:rPr lang="de-DE" dirty="0"/>
              <a:t> Name „</a:t>
            </a:r>
            <a:r>
              <a:rPr lang="de-DE" dirty="0" err="1"/>
              <a:t>InstructGPT</a:t>
            </a:r>
            <a:r>
              <a:rPr lang="de-DE" dirty="0"/>
              <a:t>“</a:t>
            </a:r>
            <a:endParaRPr dirty="0"/>
          </a:p>
        </p:txBody>
      </p:sp>
    </p:spTree>
    <p:extLst>
      <p:ext uri="{BB962C8B-B14F-4D97-AF65-F5344CB8AC3E}">
        <p14:creationId xmlns:p14="http://schemas.microsoft.com/office/powerpoint/2010/main" val="1599626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key idea is to disrupt tokenization</a:t>
            </a:r>
          </a:p>
          <a:p>
            <a:pPr marL="0" lvl="0" indent="0" algn="l" rtl="0">
              <a:spcBef>
                <a:spcPts val="0"/>
              </a:spcBef>
              <a:spcAft>
                <a:spcPts val="0"/>
              </a:spcAft>
              <a:buNone/>
            </a:pPr>
            <a:r>
              <a:rPr lang="de-DE" b="1" dirty="0"/>
              <a:t>Generate </a:t>
            </a:r>
            <a:r>
              <a:rPr lang="de-DE" b="1" dirty="0" err="1"/>
              <a:t>unique</a:t>
            </a:r>
            <a:r>
              <a:rPr lang="de-DE" b="1" dirty="0"/>
              <a:t> </a:t>
            </a:r>
            <a:r>
              <a:rPr lang="de-DE" b="1" dirty="0" err="1"/>
              <a:t>strings</a:t>
            </a:r>
            <a:r>
              <a:rPr lang="de-DE" dirty="0"/>
              <a:t>, so </a:t>
            </a:r>
            <a:r>
              <a:rPr lang="de-DE" dirty="0" err="1"/>
              <a:t>that</a:t>
            </a:r>
            <a:r>
              <a:rPr lang="de-DE" dirty="0"/>
              <a:t> </a:t>
            </a:r>
            <a:r>
              <a:rPr lang="de-DE" dirty="0" err="1"/>
              <a:t>the</a:t>
            </a:r>
            <a:r>
              <a:rPr lang="de-DE" dirty="0"/>
              <a:t> </a:t>
            </a:r>
            <a:r>
              <a:rPr lang="de-DE" dirty="0" err="1"/>
              <a:t>model</a:t>
            </a:r>
            <a:r>
              <a:rPr lang="de-DE" dirty="0"/>
              <a:t> </a:t>
            </a:r>
            <a:r>
              <a:rPr lang="de-DE" dirty="0" err="1"/>
              <a:t>has</a:t>
            </a:r>
            <a:r>
              <a:rPr lang="de-DE" dirty="0"/>
              <a:t> </a:t>
            </a:r>
            <a:r>
              <a:rPr lang="de-DE" dirty="0" err="1"/>
              <a:t>to</a:t>
            </a:r>
            <a:r>
              <a:rPr lang="de-DE" dirty="0"/>
              <a:t> </a:t>
            </a:r>
            <a:r>
              <a:rPr lang="de-DE" dirty="0" err="1"/>
              <a:t>generalize</a:t>
            </a:r>
            <a:endParaRPr dirty="0"/>
          </a:p>
        </p:txBody>
      </p:sp>
    </p:spTree>
    <p:extLst>
      <p:ext uri="{BB962C8B-B14F-4D97-AF65-F5344CB8AC3E}">
        <p14:creationId xmlns:p14="http://schemas.microsoft.com/office/powerpoint/2010/main" val="696881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5351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Raleway" pitchFamily="2" charset="0"/>
                <a:ea typeface="Calibri" panose="020F0502020204030204" pitchFamily="34" charset="0"/>
                <a:cs typeface="Arial" panose="020B0604020202020204" pitchFamily="34" charset="0"/>
              </a:rPr>
              <a:t>(Implications! Give you bogus answers (content wise). People might be deceived and trust the model, because it sounds plausible.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2641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firstly, what is GPT-3? GPT stands for Generative Pre-trained Transformer and GPT-3 is a Language Model released by </a:t>
            </a:r>
            <a:r>
              <a:rPr lang="en-US" dirty="0" err="1"/>
              <a:t>OpenAI</a:t>
            </a:r>
            <a:r>
              <a:rPr lang="en-US" dirty="0"/>
              <a:t> in May 2020. The model input is called a prompt and the model returns a text completion. Both are in natural language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model works on tokens, which are syllables, words, letters and punctuation.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all my experiments I set the temperature to zero, which means the model always selects, the token, that is predicted as the most likely continuation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Explain tokens!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892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With</a:t>
            </a:r>
            <a:r>
              <a:rPr lang="de-DE" dirty="0"/>
              <a:t> GPT-3 </a:t>
            </a:r>
            <a:r>
              <a:rPr lang="de-DE" dirty="0" err="1"/>
              <a:t>many</a:t>
            </a:r>
            <a:r>
              <a:rPr lang="de-DE" dirty="0"/>
              <a:t> different </a:t>
            </a:r>
            <a:r>
              <a:rPr lang="de-DE" dirty="0" err="1"/>
              <a:t>models</a:t>
            </a:r>
            <a:r>
              <a:rPr lang="de-DE" dirty="0"/>
              <a:t> </a:t>
            </a:r>
            <a:r>
              <a:rPr lang="de-DE" dirty="0" err="1"/>
              <a:t>of</a:t>
            </a:r>
            <a:r>
              <a:rPr lang="de-DE" dirty="0"/>
              <a:t> different </a:t>
            </a:r>
            <a:r>
              <a:rPr lang="de-DE" dirty="0" err="1"/>
              <a:t>sizes</a:t>
            </a:r>
            <a:r>
              <a:rPr lang="de-DE" dirty="0"/>
              <a:t> </a:t>
            </a:r>
            <a:r>
              <a:rPr lang="de-DE" dirty="0" err="1"/>
              <a:t>were</a:t>
            </a:r>
            <a:r>
              <a:rPr lang="de-DE" dirty="0"/>
              <a:t> </a:t>
            </a:r>
            <a:r>
              <a:rPr lang="de-DE" dirty="0" err="1"/>
              <a:t>trained</a:t>
            </a:r>
            <a:r>
              <a:rPr lang="de-DE" dirty="0"/>
              <a:t>. </a:t>
            </a:r>
          </a:p>
          <a:p>
            <a:pPr marL="0" lvl="0" indent="0" algn="l" rtl="0">
              <a:spcBef>
                <a:spcPts val="0"/>
              </a:spcBef>
              <a:spcAft>
                <a:spcPts val="0"/>
              </a:spcAft>
              <a:buNone/>
            </a:pPr>
            <a:r>
              <a:rPr lang="de-DE" dirty="0"/>
              <a:t>I </a:t>
            </a:r>
            <a:r>
              <a:rPr lang="de-DE" dirty="0" err="1"/>
              <a:t>use</a:t>
            </a:r>
            <a:r>
              <a:rPr lang="de-DE" dirty="0"/>
              <a:t> </a:t>
            </a:r>
            <a:r>
              <a:rPr lang="de-DE" dirty="0" err="1"/>
              <a:t>models</a:t>
            </a:r>
            <a:r>
              <a:rPr lang="de-DE" dirty="0"/>
              <a:t> </a:t>
            </a:r>
            <a:r>
              <a:rPr lang="de-DE" dirty="0" err="1"/>
              <a:t>that</a:t>
            </a:r>
            <a:r>
              <a:rPr lang="de-DE" dirty="0"/>
              <a:t> </a:t>
            </a:r>
            <a:r>
              <a:rPr lang="de-DE" dirty="0" err="1"/>
              <a:t>are</a:t>
            </a:r>
            <a:r>
              <a:rPr lang="de-DE" dirty="0"/>
              <a:t> </a:t>
            </a:r>
            <a:r>
              <a:rPr lang="de-DE" dirty="0" err="1"/>
              <a:t>called</a:t>
            </a:r>
            <a:r>
              <a:rPr lang="de-DE" dirty="0"/>
              <a:t> Ada, Babbage, Curie and </a:t>
            </a:r>
            <a:r>
              <a:rPr lang="de-DE" dirty="0" err="1"/>
              <a:t>Davinci</a:t>
            </a:r>
            <a:endParaRPr lang="de-DE" dirty="0"/>
          </a:p>
          <a:p>
            <a:pPr marL="0" lvl="0" indent="0" algn="l" rtl="0">
              <a:spcBef>
                <a:spcPts val="0"/>
              </a:spcBef>
              <a:spcAft>
                <a:spcPts val="0"/>
              </a:spcAft>
              <a:buNone/>
            </a:pPr>
            <a:r>
              <a:rPr lang="de-DE" dirty="0" err="1"/>
              <a:t>InstructGPT</a:t>
            </a:r>
            <a:r>
              <a:rPr lang="de-DE" dirty="0"/>
              <a:t> in 2022 (</a:t>
            </a:r>
            <a:r>
              <a:rPr lang="de-DE" dirty="0" err="1"/>
              <a:t>which</a:t>
            </a:r>
            <a:r>
              <a:rPr lang="de-DE" dirty="0"/>
              <a:t> </a:t>
            </a:r>
            <a:r>
              <a:rPr lang="de-DE" dirty="0" err="1"/>
              <a:t>month</a:t>
            </a:r>
            <a:r>
              <a:rPr lang="de-DE" dirty="0"/>
              <a:t>) – </a:t>
            </a:r>
            <a:r>
              <a:rPr lang="de-DE" dirty="0" err="1"/>
              <a:t>improved</a:t>
            </a:r>
            <a:r>
              <a:rPr lang="de-DE" dirty="0"/>
              <a:t> </a:t>
            </a:r>
            <a:r>
              <a:rPr lang="de-DE" b="1" dirty="0" err="1"/>
              <a:t>to</a:t>
            </a:r>
            <a:r>
              <a:rPr lang="de-DE" b="1" dirty="0"/>
              <a:t> follow </a:t>
            </a:r>
            <a:r>
              <a:rPr lang="de-DE" b="1" dirty="0" err="1"/>
              <a:t>instructions</a:t>
            </a:r>
            <a:r>
              <a:rPr lang="de-DE" b="1" dirty="0"/>
              <a:t> not just plausible </a:t>
            </a:r>
            <a:r>
              <a:rPr lang="de-DE" b="1" dirty="0" err="1"/>
              <a:t>continuation</a:t>
            </a:r>
            <a:endParaRPr lang="de-DE" b="1" dirty="0"/>
          </a:p>
          <a:p>
            <a:pPr marL="0" lvl="0" indent="0" algn="l" rtl="0">
              <a:spcBef>
                <a:spcPts val="0"/>
              </a:spcBef>
              <a:spcAft>
                <a:spcPts val="0"/>
              </a:spcAft>
              <a:buNone/>
            </a:pPr>
            <a:r>
              <a:rPr lang="de-DE" dirty="0"/>
              <a:t>Different </a:t>
            </a:r>
            <a:r>
              <a:rPr lang="de-DE" dirty="0" err="1"/>
              <a:t>sizes</a:t>
            </a:r>
            <a:endParaRPr lang="de-DE" dirty="0"/>
          </a:p>
          <a:p>
            <a:pPr marL="0" lvl="0" indent="0" algn="l" rtl="0">
              <a:spcBef>
                <a:spcPts val="0"/>
              </a:spcBef>
              <a:spcAft>
                <a:spcPts val="0"/>
              </a:spcAft>
              <a:buNone/>
            </a:pPr>
            <a:r>
              <a:rPr lang="de-DE" dirty="0"/>
              <a:t>	- </a:t>
            </a:r>
            <a:r>
              <a:rPr lang="de-DE" dirty="0" err="1"/>
              <a:t>can</a:t>
            </a:r>
            <a:r>
              <a:rPr lang="de-DE" dirty="0"/>
              <a:t> </a:t>
            </a:r>
            <a:r>
              <a:rPr lang="de-DE" dirty="0" err="1"/>
              <a:t>compare</a:t>
            </a:r>
            <a:r>
              <a:rPr lang="de-DE" dirty="0"/>
              <a:t> </a:t>
            </a:r>
            <a:r>
              <a:rPr lang="de-DE" dirty="0" err="1"/>
              <a:t>results</a:t>
            </a:r>
            <a:r>
              <a:rPr lang="de-DE" dirty="0"/>
              <a:t> </a:t>
            </a:r>
            <a:r>
              <a:rPr lang="de-DE" dirty="0" err="1"/>
              <a:t>from</a:t>
            </a:r>
            <a:r>
              <a:rPr lang="de-DE" dirty="0"/>
              <a:t> </a:t>
            </a:r>
            <a:r>
              <a:rPr lang="de-DE" dirty="0" err="1"/>
              <a:t>scaling</a:t>
            </a:r>
            <a:endParaRPr lang="de-DE" dirty="0"/>
          </a:p>
          <a:p>
            <a:pPr marL="0" lvl="0" indent="0" algn="l" rtl="0">
              <a:spcBef>
                <a:spcPts val="0"/>
              </a:spcBef>
              <a:spcAft>
                <a:spcPts val="0"/>
              </a:spcAft>
              <a:buNone/>
            </a:pPr>
            <a:r>
              <a:rPr lang="de-DE" dirty="0"/>
              <a:t>	- </a:t>
            </a:r>
            <a:r>
              <a:rPr lang="en-US" dirty="0"/>
              <a:t>350 million, 1.3 billion, 6.7 billion, and 175 billion models</a:t>
            </a:r>
            <a:endParaRPr lang="de-DE" dirty="0"/>
          </a:p>
          <a:p>
            <a:pPr marL="0" lvl="0" indent="0" algn="l" rtl="0">
              <a:spcBef>
                <a:spcPts val="0"/>
              </a:spcBef>
              <a:spcAft>
                <a:spcPts val="0"/>
              </a:spcAft>
              <a:buNone/>
            </a:pPr>
            <a:r>
              <a:rPr lang="de-DE" dirty="0" err="1"/>
              <a:t>Davinci</a:t>
            </a:r>
            <a:r>
              <a:rPr lang="de-DE" dirty="0"/>
              <a:t> </a:t>
            </a:r>
            <a:r>
              <a:rPr lang="de-DE" dirty="0" err="1"/>
              <a:t>with</a:t>
            </a:r>
            <a:r>
              <a:rPr lang="de-DE" dirty="0"/>
              <a:t> 175 </a:t>
            </a:r>
            <a:r>
              <a:rPr lang="de-DE" dirty="0" err="1"/>
              <a:t>billion</a:t>
            </a:r>
            <a:r>
              <a:rPr lang="de-DE" dirty="0"/>
              <a:t> </a:t>
            </a:r>
            <a:r>
              <a:rPr lang="de-DE" dirty="0" err="1"/>
              <a:t>parameters</a:t>
            </a:r>
            <a:r>
              <a:rPr lang="de-DE" dirty="0"/>
              <a:t> a large </a:t>
            </a:r>
            <a:r>
              <a:rPr lang="de-DE" dirty="0" err="1"/>
              <a:t>model</a:t>
            </a:r>
            <a:endParaRPr lang="de-DE" dirty="0"/>
          </a:p>
          <a:p>
            <a:pPr marL="0" lvl="0" indent="0" algn="l" rtl="0">
              <a:spcBef>
                <a:spcPts val="0"/>
              </a:spcBef>
              <a:spcAft>
                <a:spcPts val="0"/>
              </a:spcAft>
              <a:buNone/>
            </a:pPr>
            <a:r>
              <a:rPr lang="de-DE" dirty="0" err="1"/>
              <a:t>Adapted</a:t>
            </a:r>
            <a:r>
              <a:rPr lang="de-DE" dirty="0"/>
              <a:t> </a:t>
            </a:r>
            <a:r>
              <a:rPr lang="de-DE" dirty="0" err="1"/>
              <a:t>from</a:t>
            </a:r>
            <a:r>
              <a:rPr lang="de-DE" dirty="0"/>
              <a:t> </a:t>
            </a:r>
            <a:r>
              <a:rPr lang="de-DE" dirty="0" err="1"/>
              <a:t>the</a:t>
            </a:r>
            <a:r>
              <a:rPr lang="de-DE" dirty="0"/>
              <a:t> original </a:t>
            </a:r>
            <a:r>
              <a:rPr lang="de-DE" dirty="0" err="1"/>
              <a:t>models</a:t>
            </a:r>
            <a:r>
              <a:rPr lang="de-DE" dirty="0"/>
              <a:t> </a:t>
            </a:r>
            <a:r>
              <a:rPr lang="de-DE" dirty="0" err="1"/>
              <a:t>this</a:t>
            </a:r>
            <a:r>
              <a:rPr lang="de-DE" dirty="0"/>
              <a:t> </a:t>
            </a:r>
            <a:r>
              <a:rPr lang="de-DE" dirty="0" err="1"/>
              <a:t>year</a:t>
            </a:r>
            <a:r>
              <a:rPr lang="de-DE" dirty="0"/>
              <a:t>. </a:t>
            </a:r>
            <a:r>
              <a:rPr lang="de-DE" dirty="0" err="1"/>
              <a:t>With</a:t>
            </a:r>
            <a:r>
              <a:rPr lang="de-DE" dirty="0"/>
              <a:t> Reinforcement Learning </a:t>
            </a:r>
            <a:r>
              <a:rPr lang="de-DE" dirty="0" err="1"/>
              <a:t>from</a:t>
            </a:r>
            <a:r>
              <a:rPr lang="de-DE" dirty="0"/>
              <a:t> Human Feedback</a:t>
            </a:r>
          </a:p>
          <a:p>
            <a:pPr marL="0" lvl="0" indent="0" algn="l" rtl="0">
              <a:spcBef>
                <a:spcPts val="0"/>
              </a:spcBef>
              <a:spcAft>
                <a:spcPts val="0"/>
              </a:spcAft>
              <a:buNone/>
            </a:pPr>
            <a:r>
              <a:rPr lang="de-DE" dirty="0"/>
              <a:t>-&gt; </a:t>
            </a:r>
            <a:r>
              <a:rPr lang="de-DE" dirty="0" err="1"/>
              <a:t>thats</a:t>
            </a:r>
            <a:r>
              <a:rPr lang="de-DE" dirty="0"/>
              <a:t> </a:t>
            </a:r>
            <a:r>
              <a:rPr lang="de-DE" dirty="0" err="1"/>
              <a:t>why</a:t>
            </a:r>
            <a:r>
              <a:rPr lang="de-DE" dirty="0"/>
              <a:t> I will </a:t>
            </a:r>
            <a:r>
              <a:rPr lang="de-DE" dirty="0" err="1"/>
              <a:t>call</a:t>
            </a:r>
            <a:r>
              <a:rPr lang="de-DE" dirty="0"/>
              <a:t> </a:t>
            </a:r>
            <a:r>
              <a:rPr lang="de-DE" dirty="0" err="1"/>
              <a:t>them</a:t>
            </a:r>
            <a:r>
              <a:rPr lang="de-DE" dirty="0"/>
              <a:t> </a:t>
            </a:r>
            <a:r>
              <a:rPr lang="de-DE" dirty="0" err="1"/>
              <a:t>InstructGPT</a:t>
            </a:r>
            <a:r>
              <a:rPr lang="de-DE" dirty="0"/>
              <a:t> </a:t>
            </a:r>
            <a:r>
              <a:rPr lang="de-DE" dirty="0" err="1"/>
              <a:t>models</a:t>
            </a:r>
            <a:r>
              <a:rPr lang="de-DE" dirty="0"/>
              <a:t>.</a:t>
            </a:r>
            <a:endParaRPr dirty="0"/>
          </a:p>
        </p:txBody>
      </p:sp>
    </p:spTree>
    <p:extLst>
      <p:ext uri="{BB962C8B-B14F-4D97-AF65-F5344CB8AC3E}">
        <p14:creationId xmlns:p14="http://schemas.microsoft.com/office/powerpoint/2010/main" val="116130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Calibration</a:t>
            </a:r>
            <a:r>
              <a:rPr lang="de-DE" dirty="0"/>
              <a:t> </a:t>
            </a:r>
            <a:r>
              <a:rPr lang="de-DE" dirty="0" err="1"/>
              <a:t>is</a:t>
            </a:r>
            <a:r>
              <a:rPr lang="de-DE" dirty="0"/>
              <a:t> a </a:t>
            </a:r>
            <a:r>
              <a:rPr lang="de-DE" dirty="0" err="1"/>
              <a:t>desireable</a:t>
            </a:r>
            <a:r>
              <a:rPr lang="de-DE" dirty="0"/>
              <a:t> </a:t>
            </a:r>
            <a:r>
              <a:rPr lang="de-DE" dirty="0" err="1"/>
              <a:t>state</a:t>
            </a:r>
            <a:r>
              <a:rPr lang="de-DE" dirty="0"/>
              <a:t> </a:t>
            </a:r>
            <a:r>
              <a:rPr lang="de-DE" dirty="0" err="1"/>
              <a:t>for</a:t>
            </a:r>
            <a:r>
              <a:rPr lang="de-DE" dirty="0"/>
              <a:t> </a:t>
            </a:r>
            <a:r>
              <a:rPr lang="de-DE" dirty="0" err="1"/>
              <a:t>uncertainty</a:t>
            </a:r>
            <a:r>
              <a:rPr lang="de-DE" dirty="0"/>
              <a:t> </a:t>
            </a:r>
            <a:r>
              <a:rPr lang="de-DE" dirty="0" err="1"/>
              <a:t>estimates</a:t>
            </a:r>
            <a:r>
              <a:rPr lang="de-DE" dirty="0"/>
              <a:t>.</a:t>
            </a:r>
          </a:p>
          <a:p>
            <a:pPr marL="0" lvl="0" indent="0" algn="l" rtl="0">
              <a:spcBef>
                <a:spcPts val="0"/>
              </a:spcBef>
              <a:spcAft>
                <a:spcPts val="0"/>
              </a:spcAft>
              <a:buNone/>
            </a:pPr>
            <a:r>
              <a:rPr lang="de-DE" dirty="0" err="1"/>
              <a:t>Lets</a:t>
            </a:r>
            <a:r>
              <a:rPr lang="de-DE" dirty="0"/>
              <a:t> </a:t>
            </a:r>
            <a:r>
              <a:rPr lang="de-DE" dirty="0" err="1"/>
              <a:t>take</a:t>
            </a:r>
            <a:r>
              <a:rPr lang="de-DE" dirty="0"/>
              <a:t> </a:t>
            </a:r>
            <a:r>
              <a:rPr lang="de-DE" dirty="0" err="1"/>
              <a:t>the</a:t>
            </a:r>
            <a:r>
              <a:rPr lang="de-DE" dirty="0"/>
              <a:t> </a:t>
            </a:r>
            <a:r>
              <a:rPr lang="de-DE" dirty="0" err="1"/>
              <a:t>examples</a:t>
            </a:r>
            <a:r>
              <a:rPr lang="de-DE" dirty="0"/>
              <a:t> </a:t>
            </a:r>
            <a:r>
              <a:rPr lang="de-DE" dirty="0" err="1"/>
              <a:t>of</a:t>
            </a:r>
            <a:r>
              <a:rPr lang="de-DE" dirty="0"/>
              <a:t> Confidence </a:t>
            </a:r>
            <a:r>
              <a:rPr lang="de-DE" dirty="0" err="1"/>
              <a:t>Intervals</a:t>
            </a:r>
            <a:r>
              <a:rPr lang="de-DE" dirty="0"/>
              <a:t>.</a:t>
            </a:r>
          </a:p>
          <a:p>
            <a:pPr marL="0" lvl="0" indent="0" algn="l" rtl="0">
              <a:spcBef>
                <a:spcPts val="0"/>
              </a:spcBef>
              <a:spcAft>
                <a:spcPts val="0"/>
              </a:spcAft>
              <a:buNone/>
            </a:pPr>
            <a:r>
              <a:rPr lang="de-DE" dirty="0"/>
              <a:t>If </a:t>
            </a:r>
            <a:r>
              <a:rPr lang="de-DE" dirty="0" err="1"/>
              <a:t>you</a:t>
            </a:r>
            <a:r>
              <a:rPr lang="de-DE" dirty="0"/>
              <a:t> </a:t>
            </a:r>
            <a:r>
              <a:rPr lang="de-DE" dirty="0" err="1"/>
              <a:t>are</a:t>
            </a:r>
            <a:r>
              <a:rPr lang="de-DE" dirty="0"/>
              <a:t> </a:t>
            </a:r>
            <a:r>
              <a:rPr lang="de-DE" dirty="0" err="1"/>
              <a:t>calibrated</a:t>
            </a:r>
            <a:r>
              <a:rPr lang="de-DE" dirty="0"/>
              <a:t>, and </a:t>
            </a:r>
            <a:r>
              <a:rPr lang="de-DE" dirty="0" err="1"/>
              <a:t>you</a:t>
            </a:r>
            <a:r>
              <a:rPr lang="de-DE" dirty="0"/>
              <a:t> </a:t>
            </a:r>
            <a:r>
              <a:rPr lang="de-DE" dirty="0" err="1"/>
              <a:t>estimate</a:t>
            </a:r>
            <a:r>
              <a:rPr lang="de-DE" dirty="0"/>
              <a:t> </a:t>
            </a:r>
            <a:r>
              <a:rPr lang="de-DE" dirty="0" err="1"/>
              <a:t>the</a:t>
            </a:r>
            <a:r>
              <a:rPr lang="de-DE" dirty="0"/>
              <a:t> </a:t>
            </a:r>
            <a:r>
              <a:rPr lang="de-DE" dirty="0" err="1"/>
              <a:t>probability</a:t>
            </a:r>
            <a:r>
              <a:rPr lang="de-DE" dirty="0"/>
              <a:t> </a:t>
            </a:r>
            <a:r>
              <a:rPr lang="de-DE" dirty="0" err="1"/>
              <a:t>that</a:t>
            </a:r>
            <a:r>
              <a:rPr lang="de-DE" dirty="0"/>
              <a:t> an </a:t>
            </a:r>
            <a:r>
              <a:rPr lang="de-DE" dirty="0" err="1"/>
              <a:t>answer</a:t>
            </a:r>
            <a:r>
              <a:rPr lang="de-DE" dirty="0"/>
              <a:t> </a:t>
            </a:r>
            <a:r>
              <a:rPr lang="de-DE" dirty="0" err="1"/>
              <a:t>is</a:t>
            </a:r>
            <a:r>
              <a:rPr lang="de-DE" dirty="0"/>
              <a:t> </a:t>
            </a:r>
            <a:r>
              <a:rPr lang="de-DE" dirty="0" err="1"/>
              <a:t>true</a:t>
            </a:r>
            <a:r>
              <a:rPr lang="de-DE" dirty="0"/>
              <a:t> </a:t>
            </a:r>
            <a:r>
              <a:rPr lang="de-DE" dirty="0" err="1"/>
              <a:t>with</a:t>
            </a:r>
            <a:r>
              <a:rPr lang="de-DE" dirty="0"/>
              <a:t> 60%, </a:t>
            </a:r>
            <a:r>
              <a:rPr lang="de-DE" dirty="0" err="1"/>
              <a:t>that</a:t>
            </a:r>
            <a:r>
              <a:rPr lang="de-DE" dirty="0"/>
              <a:t> </a:t>
            </a:r>
            <a:r>
              <a:rPr lang="de-DE" dirty="0" err="1"/>
              <a:t>answer</a:t>
            </a:r>
            <a:r>
              <a:rPr lang="de-DE" dirty="0"/>
              <a:t> </a:t>
            </a:r>
            <a:r>
              <a:rPr lang="de-DE" dirty="0" err="1"/>
              <a:t>should</a:t>
            </a:r>
            <a:r>
              <a:rPr lang="de-DE" dirty="0"/>
              <a:t> </a:t>
            </a:r>
            <a:r>
              <a:rPr lang="de-DE" dirty="0" err="1"/>
              <a:t>be</a:t>
            </a:r>
            <a:r>
              <a:rPr lang="de-DE" dirty="0"/>
              <a:t> </a:t>
            </a:r>
            <a:r>
              <a:rPr lang="de-DE" dirty="0" err="1"/>
              <a:t>correct</a:t>
            </a:r>
            <a:r>
              <a:rPr lang="de-DE" dirty="0"/>
              <a:t> 60% </a:t>
            </a:r>
            <a:r>
              <a:rPr lang="de-DE" dirty="0" err="1"/>
              <a:t>of</a:t>
            </a:r>
            <a:r>
              <a:rPr lang="de-DE" dirty="0"/>
              <a:t> </a:t>
            </a:r>
            <a:r>
              <a:rPr lang="de-DE" dirty="0" err="1"/>
              <a:t>the</a:t>
            </a:r>
            <a:r>
              <a:rPr lang="de-DE" dirty="0"/>
              <a:t> time and </a:t>
            </a:r>
            <a:r>
              <a:rPr lang="de-DE" dirty="0" err="1"/>
              <a:t>wrong</a:t>
            </a:r>
            <a:r>
              <a:rPr lang="de-DE" dirty="0"/>
              <a:t> </a:t>
            </a:r>
            <a:r>
              <a:rPr lang="de-DE" dirty="0" err="1"/>
              <a:t>around</a:t>
            </a:r>
            <a:r>
              <a:rPr lang="de-DE" dirty="0"/>
              <a:t> 40% </a:t>
            </a:r>
            <a:r>
              <a:rPr lang="de-DE" dirty="0" err="1"/>
              <a:t>of</a:t>
            </a:r>
            <a:r>
              <a:rPr lang="de-DE" dirty="0"/>
              <a:t> </a:t>
            </a:r>
            <a:r>
              <a:rPr lang="de-DE" dirty="0" err="1"/>
              <a:t>the</a:t>
            </a:r>
            <a:r>
              <a:rPr lang="de-DE" dirty="0"/>
              <a:t> time. </a:t>
            </a:r>
          </a:p>
          <a:p>
            <a:pPr marL="0" lvl="0" indent="0" algn="l" rtl="0">
              <a:spcBef>
                <a:spcPts val="0"/>
              </a:spcBef>
              <a:spcAft>
                <a:spcPts val="0"/>
              </a:spcAft>
              <a:buNone/>
            </a:pPr>
            <a:r>
              <a:rPr lang="de-DE" dirty="0" err="1"/>
              <a:t>Underconfident</a:t>
            </a:r>
            <a:r>
              <a:rPr lang="de-DE" dirty="0"/>
              <a:t>: </a:t>
            </a:r>
            <a:r>
              <a:rPr lang="de-DE" dirty="0" err="1"/>
              <a:t>Your</a:t>
            </a:r>
            <a:r>
              <a:rPr lang="de-DE" dirty="0"/>
              <a:t> </a:t>
            </a:r>
            <a:r>
              <a:rPr lang="de-DE" dirty="0" err="1"/>
              <a:t>accuracy</a:t>
            </a:r>
            <a:r>
              <a:rPr lang="de-DE" dirty="0"/>
              <a:t> </a:t>
            </a:r>
            <a:r>
              <a:rPr lang="de-DE" dirty="0" err="1"/>
              <a:t>is</a:t>
            </a:r>
            <a:r>
              <a:rPr lang="de-DE" dirty="0"/>
              <a:t> </a:t>
            </a:r>
            <a:r>
              <a:rPr lang="de-DE" dirty="0" err="1"/>
              <a:t>much</a:t>
            </a:r>
            <a:r>
              <a:rPr lang="de-DE" dirty="0"/>
              <a:t> </a:t>
            </a:r>
            <a:r>
              <a:rPr lang="de-DE" dirty="0" err="1"/>
              <a:t>higher</a:t>
            </a:r>
            <a:r>
              <a:rPr lang="de-DE" dirty="0"/>
              <a:t>, </a:t>
            </a:r>
            <a:r>
              <a:rPr lang="de-DE" dirty="0" err="1"/>
              <a:t>than</a:t>
            </a:r>
            <a:r>
              <a:rPr lang="de-DE" dirty="0"/>
              <a:t> </a:t>
            </a:r>
            <a:r>
              <a:rPr lang="de-DE" dirty="0" err="1"/>
              <a:t>you</a:t>
            </a:r>
            <a:r>
              <a:rPr lang="de-DE" dirty="0"/>
              <a:t> </a:t>
            </a:r>
            <a:r>
              <a:rPr lang="de-DE" dirty="0" err="1"/>
              <a:t>estimate</a:t>
            </a:r>
            <a:endParaRPr lang="de-DE" dirty="0"/>
          </a:p>
          <a:p>
            <a:pPr marL="0" lvl="0" indent="0" algn="l" rtl="0">
              <a:spcBef>
                <a:spcPts val="0"/>
              </a:spcBef>
              <a:spcAft>
                <a:spcPts val="0"/>
              </a:spcAft>
              <a:buNone/>
            </a:pPr>
            <a:r>
              <a:rPr lang="de-DE" dirty="0" err="1"/>
              <a:t>Overconfident</a:t>
            </a:r>
            <a:r>
              <a:rPr lang="de-DE" dirty="0"/>
              <a:t>: </a:t>
            </a:r>
            <a:r>
              <a:rPr lang="de-DE" dirty="0" err="1"/>
              <a:t>Your</a:t>
            </a:r>
            <a:r>
              <a:rPr lang="de-DE" dirty="0"/>
              <a:t> </a:t>
            </a:r>
            <a:r>
              <a:rPr lang="de-DE" dirty="0" err="1"/>
              <a:t>accuracy</a:t>
            </a:r>
            <a:r>
              <a:rPr lang="de-DE" dirty="0"/>
              <a:t> </a:t>
            </a:r>
            <a:r>
              <a:rPr lang="de-DE" dirty="0" err="1"/>
              <a:t>is</a:t>
            </a:r>
            <a:r>
              <a:rPr lang="de-DE" dirty="0"/>
              <a:t> </a:t>
            </a:r>
            <a:r>
              <a:rPr lang="de-DE" dirty="0" err="1"/>
              <a:t>much</a:t>
            </a:r>
            <a:r>
              <a:rPr lang="de-DE" dirty="0"/>
              <a:t> </a:t>
            </a:r>
            <a:r>
              <a:rPr lang="de-DE" dirty="0" err="1"/>
              <a:t>lower</a:t>
            </a:r>
            <a:r>
              <a:rPr lang="de-DE" dirty="0"/>
              <a:t> </a:t>
            </a:r>
            <a:r>
              <a:rPr lang="de-DE" dirty="0" err="1"/>
              <a:t>than</a:t>
            </a:r>
            <a:r>
              <a:rPr lang="de-DE" dirty="0"/>
              <a:t> </a:t>
            </a:r>
            <a:r>
              <a:rPr lang="de-DE" dirty="0" err="1"/>
              <a:t>you</a:t>
            </a:r>
            <a:r>
              <a:rPr lang="de-DE" dirty="0"/>
              <a:t> </a:t>
            </a:r>
            <a:r>
              <a:rPr lang="de-DE" dirty="0" err="1"/>
              <a:t>estimate</a:t>
            </a:r>
            <a:endParaRPr lang="de-DE" dirty="0"/>
          </a:p>
          <a:p>
            <a:pPr marL="0" lvl="0" indent="0" algn="l" rtl="0">
              <a:spcBef>
                <a:spcPts val="0"/>
              </a:spcBef>
              <a:spcAft>
                <a:spcPts val="0"/>
              </a:spcAft>
              <a:buNone/>
            </a:pPr>
            <a:r>
              <a:rPr lang="de-DE" dirty="0" err="1"/>
              <a:t>Humans</a:t>
            </a:r>
            <a:r>
              <a:rPr lang="de-DE" dirty="0"/>
              <a:t> </a:t>
            </a:r>
            <a:r>
              <a:rPr lang="de-DE" dirty="0" err="1"/>
              <a:t>are</a:t>
            </a:r>
            <a:r>
              <a:rPr lang="de-DE" dirty="0"/>
              <a:t> </a:t>
            </a:r>
            <a:r>
              <a:rPr lang="de-DE" dirty="0" err="1"/>
              <a:t>usually</a:t>
            </a:r>
            <a:r>
              <a:rPr lang="de-DE" dirty="0"/>
              <a:t> </a:t>
            </a:r>
            <a:r>
              <a:rPr lang="de-DE" dirty="0" err="1"/>
              <a:t>overconfident</a:t>
            </a:r>
            <a:r>
              <a:rPr lang="de-DE" dirty="0"/>
              <a:t>. </a:t>
            </a:r>
            <a:r>
              <a:rPr lang="de-DE" dirty="0" err="1"/>
              <a:t>When</a:t>
            </a:r>
            <a:r>
              <a:rPr lang="de-DE" dirty="0"/>
              <a:t> </a:t>
            </a:r>
            <a:r>
              <a:rPr lang="de-DE" dirty="0" err="1"/>
              <a:t>they</a:t>
            </a:r>
            <a:r>
              <a:rPr lang="de-DE" dirty="0"/>
              <a:t> </a:t>
            </a:r>
            <a:r>
              <a:rPr lang="de-DE" dirty="0" err="1"/>
              <a:t>say</a:t>
            </a:r>
            <a:r>
              <a:rPr lang="de-DE" dirty="0"/>
              <a:t>, </a:t>
            </a:r>
            <a:r>
              <a:rPr lang="de-DE" dirty="0" err="1"/>
              <a:t>something</a:t>
            </a:r>
            <a:r>
              <a:rPr lang="de-DE" dirty="0"/>
              <a:t> </a:t>
            </a:r>
            <a:r>
              <a:rPr lang="de-DE" dirty="0" err="1"/>
              <a:t>happens</a:t>
            </a:r>
            <a:r>
              <a:rPr lang="de-DE" dirty="0"/>
              <a:t> </a:t>
            </a:r>
            <a:r>
              <a:rPr lang="de-DE" dirty="0" err="1"/>
              <a:t>with</a:t>
            </a:r>
            <a:r>
              <a:rPr lang="de-DE" dirty="0"/>
              <a:t> 80 </a:t>
            </a:r>
            <a:r>
              <a:rPr lang="de-DE" dirty="0" err="1"/>
              <a:t>or</a:t>
            </a:r>
            <a:r>
              <a:rPr lang="de-DE" dirty="0"/>
              <a:t> 90 </a:t>
            </a:r>
            <a:r>
              <a:rPr lang="de-DE" dirty="0" err="1"/>
              <a:t>percent</a:t>
            </a:r>
            <a:r>
              <a:rPr lang="de-DE" dirty="0"/>
              <a:t> </a:t>
            </a:r>
            <a:r>
              <a:rPr lang="de-DE" dirty="0" err="1"/>
              <a:t>probability</a:t>
            </a:r>
            <a:r>
              <a:rPr lang="de-DE" dirty="0"/>
              <a:t>, </a:t>
            </a:r>
            <a:r>
              <a:rPr lang="de-DE" dirty="0" err="1"/>
              <a:t>it</a:t>
            </a:r>
            <a:r>
              <a:rPr lang="de-DE" dirty="0"/>
              <a:t> </a:t>
            </a:r>
            <a:r>
              <a:rPr lang="de-DE" dirty="0" err="1"/>
              <a:t>often</a:t>
            </a:r>
            <a:r>
              <a:rPr lang="de-DE" dirty="0"/>
              <a:t> </a:t>
            </a:r>
            <a:r>
              <a:rPr lang="de-DE" dirty="0" err="1"/>
              <a:t>only</a:t>
            </a:r>
            <a:r>
              <a:rPr lang="de-DE" dirty="0"/>
              <a:t> </a:t>
            </a:r>
            <a:r>
              <a:rPr lang="de-DE" dirty="0" err="1"/>
              <a:t>happens</a:t>
            </a:r>
            <a:r>
              <a:rPr lang="de-DE" dirty="0"/>
              <a:t> 60 </a:t>
            </a:r>
            <a:r>
              <a:rPr lang="de-DE" dirty="0" err="1"/>
              <a:t>or</a:t>
            </a:r>
            <a:r>
              <a:rPr lang="de-DE" dirty="0"/>
              <a:t> 70 </a:t>
            </a:r>
            <a:r>
              <a:rPr lang="de-DE" dirty="0" err="1"/>
              <a:t>percent</a:t>
            </a:r>
            <a:r>
              <a:rPr lang="de-DE" dirty="0"/>
              <a:t> </a:t>
            </a:r>
            <a:r>
              <a:rPr lang="de-DE" dirty="0" err="1"/>
              <a:t>of</a:t>
            </a:r>
            <a:r>
              <a:rPr lang="de-DE" dirty="0"/>
              <a:t> </a:t>
            </a:r>
            <a:r>
              <a:rPr lang="de-DE" dirty="0" err="1"/>
              <a:t>the</a:t>
            </a:r>
            <a:r>
              <a:rPr lang="de-DE" dirty="0"/>
              <a:t> time.</a:t>
            </a:r>
          </a:p>
        </p:txBody>
      </p:sp>
    </p:spTree>
    <p:extLst>
      <p:ext uri="{BB962C8B-B14F-4D97-AF65-F5344CB8AC3E}">
        <p14:creationId xmlns:p14="http://schemas.microsoft.com/office/powerpoint/2010/main" val="180860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Calibration</a:t>
            </a:r>
            <a:r>
              <a:rPr lang="de-DE" dirty="0"/>
              <a:t> </a:t>
            </a:r>
            <a:r>
              <a:rPr lang="de-DE" dirty="0" err="1"/>
              <a:t>of</a:t>
            </a:r>
            <a:r>
              <a:rPr lang="de-DE" dirty="0"/>
              <a:t> </a:t>
            </a:r>
            <a:r>
              <a:rPr lang="de-DE" dirty="0" err="1"/>
              <a:t>model</a:t>
            </a:r>
            <a:r>
              <a:rPr lang="de-DE" dirty="0"/>
              <a:t> </a:t>
            </a:r>
            <a:r>
              <a:rPr lang="de-DE" dirty="0" err="1"/>
              <a:t>logits</a:t>
            </a:r>
            <a:r>
              <a:rPr lang="de-DE" dirty="0"/>
              <a:t> </a:t>
            </a:r>
            <a:r>
              <a:rPr lang="de-DE" dirty="0" err="1"/>
              <a:t>has</a:t>
            </a:r>
            <a:r>
              <a:rPr lang="de-DE" dirty="0"/>
              <a:t> </a:t>
            </a:r>
            <a:r>
              <a:rPr lang="de-DE" dirty="0" err="1"/>
              <a:t>been</a:t>
            </a:r>
            <a:r>
              <a:rPr lang="de-DE" dirty="0"/>
              <a:t> </a:t>
            </a:r>
            <a:r>
              <a:rPr lang="de-DE" dirty="0" err="1"/>
              <a:t>studied</a:t>
            </a:r>
            <a:r>
              <a:rPr lang="de-DE" dirty="0"/>
              <a:t> and Large Language Models </a:t>
            </a:r>
            <a:r>
              <a:rPr lang="de-DE" dirty="0" err="1"/>
              <a:t>are</a:t>
            </a:r>
            <a:r>
              <a:rPr lang="de-DE" dirty="0"/>
              <a:t> </a:t>
            </a:r>
            <a:r>
              <a:rPr lang="de-DE" dirty="0" err="1"/>
              <a:t>often</a:t>
            </a:r>
            <a:r>
              <a:rPr lang="de-DE" dirty="0"/>
              <a:t> </a:t>
            </a:r>
            <a:r>
              <a:rPr lang="de-DE" dirty="0" err="1"/>
              <a:t>calibrated</a:t>
            </a:r>
            <a:r>
              <a:rPr lang="de-DE" dirty="0"/>
              <a:t> </a:t>
            </a:r>
            <a:r>
              <a:rPr lang="de-DE" dirty="0" err="1"/>
              <a:t>for</a:t>
            </a:r>
            <a:r>
              <a:rPr lang="de-DE" dirty="0"/>
              <a:t> True </a:t>
            </a:r>
            <a:r>
              <a:rPr lang="de-DE" dirty="0" err="1"/>
              <a:t>or</a:t>
            </a:r>
            <a:r>
              <a:rPr lang="de-DE" dirty="0"/>
              <a:t> </a:t>
            </a:r>
            <a:r>
              <a:rPr lang="de-DE" dirty="0" err="1"/>
              <a:t>False</a:t>
            </a:r>
            <a:r>
              <a:rPr lang="de-DE" dirty="0"/>
              <a:t> and Multiple Choice </a:t>
            </a:r>
            <a:r>
              <a:rPr lang="de-DE" dirty="0" err="1"/>
              <a:t>questions</a:t>
            </a: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	- Models </a:t>
            </a:r>
            <a:r>
              <a:rPr lang="de-DE" dirty="0" err="1"/>
              <a:t>are</a:t>
            </a:r>
            <a:r>
              <a:rPr lang="de-DE" dirty="0"/>
              <a:t> </a:t>
            </a:r>
            <a:r>
              <a:rPr lang="de-DE" dirty="0" err="1"/>
              <a:t>relatively</a:t>
            </a:r>
            <a:r>
              <a:rPr lang="de-DE" dirty="0"/>
              <a:t> </a:t>
            </a:r>
            <a:r>
              <a:rPr lang="de-DE" dirty="0" err="1"/>
              <a:t>calibrated</a:t>
            </a:r>
            <a:r>
              <a:rPr lang="de-DE" dirty="0"/>
              <a:t> </a:t>
            </a:r>
            <a:r>
              <a:rPr lang="de-DE" dirty="0" err="1"/>
              <a:t>for</a:t>
            </a:r>
            <a:r>
              <a:rPr lang="de-DE" dirty="0"/>
              <a:t> </a:t>
            </a:r>
            <a:r>
              <a:rPr lang="de-DE" dirty="0" err="1"/>
              <a:t>token</a:t>
            </a:r>
            <a:r>
              <a:rPr lang="de-DE" dirty="0"/>
              <a:t> </a:t>
            </a:r>
            <a:r>
              <a:rPr lang="de-DE" dirty="0" err="1"/>
              <a:t>Probabilities</a:t>
            </a:r>
            <a:endParaRPr lang="de-DE" dirty="0"/>
          </a:p>
          <a:p>
            <a:pPr marL="0" lvl="0" indent="0" algn="l" rtl="0">
              <a:spcBef>
                <a:spcPts val="0"/>
              </a:spcBef>
              <a:spcAft>
                <a:spcPts val="0"/>
              </a:spcAft>
              <a:buNone/>
            </a:pPr>
            <a:r>
              <a:rPr lang="de-DE" dirty="0" err="1"/>
              <a:t>Only</a:t>
            </a:r>
            <a:r>
              <a:rPr lang="de-DE" dirty="0"/>
              <a:t> </a:t>
            </a:r>
            <a:r>
              <a:rPr lang="de-DE" dirty="0" err="1"/>
              <a:t>very</a:t>
            </a:r>
            <a:r>
              <a:rPr lang="de-DE" dirty="0"/>
              <a:t> </a:t>
            </a:r>
            <a:r>
              <a:rPr lang="de-DE" dirty="0" err="1"/>
              <a:t>recently</a:t>
            </a:r>
            <a:r>
              <a:rPr lang="de-DE" dirty="0"/>
              <a:t> </a:t>
            </a:r>
            <a:r>
              <a:rPr lang="de-DE" dirty="0" err="1"/>
              <a:t>has</a:t>
            </a:r>
            <a:r>
              <a:rPr lang="de-DE" dirty="0"/>
              <a:t> </a:t>
            </a:r>
            <a:r>
              <a:rPr lang="de-DE" dirty="0" err="1"/>
              <a:t>research</a:t>
            </a:r>
            <a:r>
              <a:rPr lang="de-DE" dirty="0"/>
              <a:t>  (</a:t>
            </a:r>
            <a:r>
              <a:rPr lang="de-DE" dirty="0" err="1"/>
              <a:t>refer</a:t>
            </a:r>
            <a:r>
              <a:rPr lang="de-DE" dirty="0"/>
              <a:t> </a:t>
            </a:r>
            <a:r>
              <a:rPr lang="de-DE" dirty="0" err="1"/>
              <a:t>to</a:t>
            </a:r>
            <a:r>
              <a:rPr lang="de-DE" dirty="0"/>
              <a:t> </a:t>
            </a:r>
            <a:r>
              <a:rPr lang="de-DE" dirty="0" err="1"/>
              <a:t>papers</a:t>
            </a:r>
            <a:r>
              <a:rPr lang="de-DE" dirty="0"/>
              <a:t> 2022)</a:t>
            </a:r>
          </a:p>
          <a:p>
            <a:pPr marL="0" lvl="0" indent="0" algn="l" rtl="0">
              <a:spcBef>
                <a:spcPts val="0"/>
              </a:spcBef>
              <a:spcAft>
                <a:spcPts val="0"/>
              </a:spcAft>
              <a:buNone/>
            </a:pPr>
            <a:r>
              <a:rPr lang="de-DE" dirty="0"/>
              <a:t>This June GPT-3 was </a:t>
            </a:r>
            <a:r>
              <a:rPr lang="de-DE" dirty="0" err="1"/>
              <a:t>fine</a:t>
            </a:r>
            <a:r>
              <a:rPr lang="de-DE" dirty="0"/>
              <a:t> </a:t>
            </a:r>
            <a:r>
              <a:rPr lang="de-DE" dirty="0" err="1"/>
              <a:t>tuned</a:t>
            </a:r>
            <a:r>
              <a:rPr lang="de-DE" dirty="0"/>
              <a:t> </a:t>
            </a:r>
            <a:r>
              <a:rPr lang="de-DE" dirty="0" err="1"/>
              <a:t>to</a:t>
            </a:r>
            <a:r>
              <a:rPr lang="de-DE" dirty="0"/>
              <a:t> </a:t>
            </a:r>
            <a:r>
              <a:rPr lang="de-DE" dirty="0" err="1"/>
              <a:t>return</a:t>
            </a:r>
            <a:r>
              <a:rPr lang="de-DE" dirty="0"/>
              <a:t> </a:t>
            </a:r>
            <a:r>
              <a:rPr lang="de-DE" dirty="0" err="1"/>
              <a:t>verbalized</a:t>
            </a:r>
            <a:r>
              <a:rPr lang="de-DE" dirty="0"/>
              <a:t> </a:t>
            </a:r>
            <a:r>
              <a:rPr lang="de-DE" dirty="0" err="1"/>
              <a:t>uncertainty</a:t>
            </a:r>
            <a:r>
              <a:rPr lang="de-DE" dirty="0"/>
              <a:t> </a:t>
            </a:r>
            <a:r>
              <a:rPr lang="de-DE" dirty="0" err="1"/>
              <a:t>estimates</a:t>
            </a:r>
            <a:endParaRPr dirty="0"/>
          </a:p>
        </p:txBody>
      </p:sp>
    </p:spTree>
    <p:extLst>
      <p:ext uri="{BB962C8B-B14F-4D97-AF65-F5344CB8AC3E}">
        <p14:creationId xmlns:p14="http://schemas.microsoft.com/office/powerpoint/2010/main" val="3664663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de-DE" b="1" dirty="0"/>
              <a:t>As </a:t>
            </a:r>
            <a:r>
              <a:rPr lang="de-DE" b="1" dirty="0" err="1"/>
              <a:t>you</a:t>
            </a:r>
            <a:r>
              <a:rPr lang="de-DE" b="1" dirty="0"/>
              <a:t> all </a:t>
            </a:r>
            <a:r>
              <a:rPr lang="de-DE" b="1" dirty="0" err="1"/>
              <a:t>know</a:t>
            </a:r>
            <a:endParaRPr dirty="0"/>
          </a:p>
        </p:txBody>
      </p:sp>
    </p:spTree>
    <p:extLst>
      <p:ext uri="{BB962C8B-B14F-4D97-AF65-F5344CB8AC3E}">
        <p14:creationId xmlns:p14="http://schemas.microsoft.com/office/powerpoint/2010/main" val="144193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Most </a:t>
            </a:r>
            <a:r>
              <a:rPr lang="de-DE" dirty="0" err="1"/>
              <a:t>important</a:t>
            </a:r>
            <a:r>
              <a:rPr lang="de-DE" dirty="0"/>
              <a:t> </a:t>
            </a:r>
            <a:r>
              <a:rPr lang="de-DE" dirty="0" err="1"/>
              <a:t>information</a:t>
            </a:r>
            <a:r>
              <a:rPr lang="de-DE" dirty="0"/>
              <a:t> </a:t>
            </a:r>
          </a:p>
          <a:p>
            <a:pPr marL="0" lvl="0" indent="0" algn="l" rtl="0">
              <a:spcBef>
                <a:spcPts val="0"/>
              </a:spcBef>
              <a:spcAft>
                <a:spcPts val="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a single, unambiguously correct, and known answer exists </a:t>
            </a:r>
            <a:r>
              <a:rPr lang="en-US" dirty="0"/>
              <a:t>(Generated myself)</a:t>
            </a:r>
            <a:endParaRPr lang="de-DE" dirty="0"/>
          </a:p>
          <a:p>
            <a:pPr marL="0" lvl="0" indent="0" algn="l" rtl="0">
              <a:spcBef>
                <a:spcPts val="0"/>
              </a:spcBef>
              <a:spcAft>
                <a:spcPts val="0"/>
              </a:spcAft>
              <a:buNone/>
            </a:pPr>
            <a:r>
              <a:rPr lang="de-DE" dirty="0"/>
              <a:t>250 </a:t>
            </a:r>
            <a:r>
              <a:rPr lang="de-DE" dirty="0" err="1"/>
              <a:t>questions</a:t>
            </a:r>
            <a:endParaRPr lang="de-DE" dirty="0"/>
          </a:p>
          <a:p>
            <a:pPr marL="0" lvl="0" indent="0" algn="l" rtl="0">
              <a:spcBef>
                <a:spcPts val="0"/>
              </a:spcBef>
              <a:spcAft>
                <a:spcPts val="0"/>
              </a:spcAft>
              <a:buNone/>
            </a:pPr>
            <a:r>
              <a:rPr lang="de-DE" dirty="0" err="1"/>
              <a:t>Only</a:t>
            </a:r>
            <a:r>
              <a:rPr lang="de-DE" dirty="0"/>
              <a:t> </a:t>
            </a:r>
            <a:r>
              <a:rPr lang="de-DE" dirty="0" err="1"/>
              <a:t>integers</a:t>
            </a:r>
            <a:r>
              <a:rPr lang="de-DE" dirty="0"/>
              <a:t> </a:t>
            </a:r>
            <a:r>
              <a:rPr lang="de-DE" dirty="0" err="1"/>
              <a:t>as</a:t>
            </a:r>
            <a:r>
              <a:rPr lang="de-DE" dirty="0"/>
              <a:t> </a:t>
            </a:r>
            <a:r>
              <a:rPr lang="de-DE" dirty="0" err="1"/>
              <a:t>answers</a:t>
            </a:r>
            <a:endParaRPr lang="de-DE" dirty="0"/>
          </a:p>
          <a:p>
            <a:pPr marL="0" lvl="0" indent="0" algn="l" rtl="0">
              <a:spcBef>
                <a:spcPts val="0"/>
              </a:spcBef>
              <a:spcAft>
                <a:spcPts val="0"/>
              </a:spcAft>
              <a:buNone/>
            </a:pPr>
            <a:r>
              <a:rPr lang="de-DE" dirty="0" err="1"/>
              <a:t>Answers</a:t>
            </a:r>
            <a:r>
              <a:rPr lang="de-DE" dirty="0"/>
              <a:t> </a:t>
            </a:r>
            <a:r>
              <a:rPr lang="de-DE" dirty="0" err="1"/>
              <a:t>range</a:t>
            </a:r>
            <a:r>
              <a:rPr lang="de-DE" dirty="0"/>
              <a:t> </a:t>
            </a:r>
            <a:r>
              <a:rPr lang="de-DE" dirty="0" err="1"/>
              <a:t>between</a:t>
            </a:r>
            <a:r>
              <a:rPr lang="de-DE" dirty="0"/>
              <a:t> 0 and 2000</a:t>
            </a:r>
          </a:p>
        </p:txBody>
      </p:sp>
    </p:spTree>
    <p:extLst>
      <p:ext uri="{BB962C8B-B14F-4D97-AF65-F5344CB8AC3E}">
        <p14:creationId xmlns:p14="http://schemas.microsoft.com/office/powerpoint/2010/main" val="200772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5fc06b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5fc06b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Have</a:t>
            </a:r>
            <a:r>
              <a:rPr lang="de-DE" dirty="0"/>
              <a:t> </a:t>
            </a:r>
            <a:r>
              <a:rPr lang="de-DE" dirty="0" err="1"/>
              <a:t>to</a:t>
            </a:r>
            <a:r>
              <a:rPr lang="de-DE" dirty="0"/>
              <a:t> </a:t>
            </a:r>
            <a:r>
              <a:rPr lang="de-DE" dirty="0" err="1"/>
              <a:t>Instroduce</a:t>
            </a:r>
            <a:r>
              <a:rPr lang="de-DE" dirty="0"/>
              <a:t> Name „</a:t>
            </a:r>
            <a:r>
              <a:rPr lang="de-DE" dirty="0" err="1"/>
              <a:t>InstructGPT</a:t>
            </a:r>
            <a:r>
              <a:rPr lang="de-DE" dirty="0"/>
              <a:t>“</a:t>
            </a:r>
            <a:endParaRPr dirty="0"/>
          </a:p>
        </p:txBody>
      </p:sp>
    </p:spTree>
    <p:extLst>
      <p:ext uri="{BB962C8B-B14F-4D97-AF65-F5344CB8AC3E}">
        <p14:creationId xmlns:p14="http://schemas.microsoft.com/office/powerpoint/2010/main" val="773589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sz="20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 smtClean="0"/>
              <a:pPr/>
              <a:t>‹#›</a:t>
            </a:fld>
            <a:endParaRPr lang="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9.xml"/><Relationship Id="rId4" Type="http://schemas.openxmlformats.org/officeDocument/2006/relationships/slide" Target="slide7.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slide" Target="slide9.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0.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slide" Target="slide9.xml"/><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1.xml"/><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9.xml"/><Relationship Id="rId4" Type="http://schemas.openxmlformats.org/officeDocument/2006/relationships/slide" Target="slide7.xml"/><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1.xml"/><Relationship Id="rId7" Type="http://schemas.openxmlformats.org/officeDocument/2006/relationships/image" Target="../media/image16.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slide" Target="slide9.xml"/><Relationship Id="rId4" Type="http://schemas.openxmlformats.org/officeDocument/2006/relationships/slide" Target="slide7.xml"/><Relationship Id="rId9"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slide" Target="slide9.xml"/><Relationship Id="rId4" Type="http://schemas.openxmlformats.org/officeDocument/2006/relationships/slide" Target="slide7.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slide" Target="slide1.xml"/><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slide" Target="slide9.xml"/><Relationship Id="rId10" Type="http://schemas.openxmlformats.org/officeDocument/2006/relationships/image" Target="../media/image25.png"/><Relationship Id="rId4" Type="http://schemas.openxmlformats.org/officeDocument/2006/relationships/slide" Target="slide7.xml"/><Relationship Id="rId9" Type="http://schemas.openxmlformats.org/officeDocument/2006/relationships/image" Target="../media/image24.sv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3.xml"/><Relationship Id="rId16" Type="http://schemas.openxmlformats.org/officeDocument/2006/relationships/slide" Target="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slide" Target="slide7.xml"/><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41.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slide" Target="slide9.xml"/><Relationship Id="rId4" Type="http://schemas.openxmlformats.org/officeDocument/2006/relationships/slide" Target="slide7.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3.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slide" Target="slide9.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slide" Target="slide9.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slide" Target="slide9.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49"/>
            <a:ext cx="7688100" cy="193243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600" dirty="0"/>
              <a:t>Verbal Epistemic Uncertainty Estimation for Numeric Values with GPT-3 </a:t>
            </a:r>
            <a:endParaRPr sz="3600"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DE" dirty="0"/>
              <a:t>BACHELOR THESIS BY JOSCHKA BRAUN</a:t>
            </a:r>
          </a:p>
        </p:txBody>
      </p:sp>
      <p:sp>
        <p:nvSpPr>
          <p:cNvPr id="2" name="Rechteck 1">
            <a:extLst>
              <a:ext uri="{FF2B5EF4-FFF2-40B4-BE49-F238E27FC236}">
                <a16:creationId xmlns:a16="http://schemas.microsoft.com/office/drawing/2014/main" id="{54C7D969-5792-058A-2099-BC285B7E34A7}"/>
              </a:ext>
            </a:extLst>
          </p:cNvPr>
          <p:cNvSpPr/>
          <p:nvPr/>
        </p:nvSpPr>
        <p:spPr>
          <a:xfrm>
            <a:off x="0" y="-19456"/>
            <a:ext cx="9144000" cy="519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Google Shape;207;p33">
            <a:hlinkClick r:id="rId3" action="ppaction://hlinksldjump"/>
            <a:extLst>
              <a:ext uri="{FF2B5EF4-FFF2-40B4-BE49-F238E27FC236}">
                <a16:creationId xmlns:a16="http://schemas.microsoft.com/office/drawing/2014/main" id="{03A947BA-AE3E-5CA7-5A0C-50B1ACD4BFC5}"/>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accent1"/>
                </a:solidFill>
                <a:latin typeface="Raleway" pitchFamily="2" charset="77"/>
                <a:ea typeface="Montserrat"/>
                <a:cs typeface="Montserrat"/>
                <a:sym typeface="Montserrat"/>
              </a:rPr>
              <a:t>INTRODUCTION</a:t>
            </a:r>
            <a:endParaRPr sz="1100" dirty="0">
              <a:solidFill>
                <a:schemeClr val="accent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2149A7F4-94AC-80E1-9CB0-BE38F7C76FBF}"/>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accent1"/>
                </a:solidFill>
                <a:latin typeface="Raleway" pitchFamily="2" charset="77"/>
                <a:ea typeface="Montserrat"/>
                <a:cs typeface="Montserrat"/>
                <a:sym typeface="Montserrat"/>
              </a:rPr>
              <a:t>RESEARCH QUESTIONS</a:t>
            </a:r>
            <a:endParaRPr sz="1100" dirty="0">
              <a:solidFill>
                <a:schemeClr val="accent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F551C9D9-277E-6FCA-375C-B6B6C4B95633}"/>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accent1"/>
                </a:solidFill>
                <a:latin typeface="Raleway" pitchFamily="2" charset="77"/>
                <a:ea typeface="Montserrat"/>
                <a:cs typeface="Montserrat"/>
                <a:sym typeface="Montserrat"/>
              </a:rPr>
              <a:t>MAIN FINDINGS</a:t>
            </a:r>
            <a:endParaRPr sz="1100" dirty="0">
              <a:solidFill>
                <a:schemeClr val="accent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55AA7559-5592-ABB1-1F89-165C92DEED26}"/>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accent1"/>
                </a:solidFill>
                <a:latin typeface="Raleway" pitchFamily="2" charset="77"/>
                <a:ea typeface="Montserrat"/>
                <a:cs typeface="Montserrat"/>
                <a:sym typeface="Montserrat"/>
              </a:rPr>
              <a:t>OUTLOOK</a:t>
            </a:r>
            <a:endParaRPr sz="1100" dirty="0">
              <a:solidFill>
                <a:schemeClr val="accent1"/>
              </a:solidFill>
              <a:latin typeface="Raleway" pitchFamily="2" charset="77"/>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body" idx="1"/>
          </p:nvPr>
        </p:nvSpPr>
        <p:spPr>
          <a:xfrm>
            <a:off x="413362" y="1422674"/>
            <a:ext cx="7572398" cy="3276787"/>
          </a:xfrm>
          <a:prstGeom prst="rect">
            <a:avLst/>
          </a:prstGeom>
        </p:spPr>
        <p:txBody>
          <a:bodyPr spcFirstLastPara="1" wrap="square" lIns="91425" tIns="91425" rIns="91425" bIns="91425" anchor="t" anchorCtr="0">
            <a:noAutofit/>
          </a:bodyPr>
          <a:lstStyle/>
          <a:p>
            <a:pPr marL="0" lvl="0" indent="0">
              <a:lnSpc>
                <a:spcPct val="107000"/>
              </a:lnSpc>
              <a:buNone/>
            </a:pPr>
            <a:r>
              <a:rPr lang="en-US" sz="1800" dirty="0">
                <a:solidFill>
                  <a:schemeClr val="bg2"/>
                </a:solidFill>
                <a:latin typeface="Raleway" pitchFamily="2" charset="0"/>
                <a:ea typeface="Lato" panose="020F0502020204030203" pitchFamily="34" charset="0"/>
                <a:cs typeface="Lato" panose="020F0502020204030203" pitchFamily="34" charset="0"/>
              </a:rPr>
              <a:t>The following is a conversation with the current World Quizzing Champion. The Champion is clever, knowledgeable and always knows the correct answer. The Champion is asked questions by the Host. Every question has an integer as the correct answer. The Champion answers only with the correct number.</a:t>
            </a:r>
          </a:p>
          <a:p>
            <a:pPr marL="0" lvl="0" indent="0">
              <a:lnSpc>
                <a:spcPct val="107000"/>
              </a:lnSpc>
              <a:buNone/>
            </a:pPr>
            <a:endParaRPr lang="en-US" sz="1800" dirty="0">
              <a:solidFill>
                <a:schemeClr val="bg2"/>
              </a:solidFill>
              <a:latin typeface="Raleway" pitchFamily="2" charset="0"/>
              <a:ea typeface="Lato" panose="020F0502020204030203" pitchFamily="34" charset="0"/>
              <a:cs typeface="Lato" panose="020F0502020204030203" pitchFamily="34" charset="0"/>
            </a:endParaRPr>
          </a:p>
          <a:p>
            <a:pPr marL="0" lvl="0" indent="0">
              <a:lnSpc>
                <a:spcPct val="107000"/>
              </a:lnSpc>
              <a:buNone/>
            </a:pPr>
            <a:r>
              <a:rPr lang="en-US" sz="1800" dirty="0">
                <a:solidFill>
                  <a:schemeClr val="bg2"/>
                </a:solidFill>
                <a:latin typeface="Raleway" pitchFamily="2" charset="0"/>
                <a:ea typeface="Lato" panose="020F0502020204030203" pitchFamily="34" charset="0"/>
                <a:cs typeface="Lato" panose="020F0502020204030203" pitchFamily="34" charset="0"/>
              </a:rPr>
              <a:t>Host: How many episodes, in total, does the series How I Met Your Mother have over its nine seasons? </a:t>
            </a:r>
          </a:p>
          <a:p>
            <a:pPr marL="0" lvl="0" indent="0">
              <a:lnSpc>
                <a:spcPct val="107000"/>
              </a:lnSpc>
              <a:buNone/>
            </a:pPr>
            <a:endParaRPr lang="en-US" sz="1800" dirty="0">
              <a:solidFill>
                <a:schemeClr val="bg2"/>
              </a:solidFill>
              <a:latin typeface="Raleway" pitchFamily="2" charset="0"/>
              <a:ea typeface="Lato" panose="020F0502020204030203" pitchFamily="34" charset="0"/>
              <a:cs typeface="Lato" panose="020F0502020204030203" pitchFamily="34" charset="0"/>
            </a:endParaRPr>
          </a:p>
          <a:p>
            <a:pPr marL="0" indent="0">
              <a:lnSpc>
                <a:spcPct val="107000"/>
              </a:lnSpc>
              <a:buNone/>
            </a:pPr>
            <a:r>
              <a:rPr lang="en-US" sz="1800" b="1" u="sng" dirty="0">
                <a:solidFill>
                  <a:schemeClr val="bg2"/>
                </a:solidFill>
                <a:latin typeface="Raleway" pitchFamily="2" charset="0"/>
                <a:ea typeface="Lato" panose="020F0502020204030203" pitchFamily="34" charset="0"/>
                <a:cs typeface="Lato" panose="020F0502020204030203" pitchFamily="34" charset="0"/>
              </a:rPr>
              <a:t>Champion: 208</a:t>
            </a:r>
            <a:endParaRPr lang="en-US" sz="1800" b="1" u="sng" dirty="0">
              <a:solidFill>
                <a:schemeClr val="bg2"/>
              </a:solidFill>
              <a:effectLst/>
              <a:latin typeface="Raleway" pitchFamily="2" charset="0"/>
              <a:ea typeface="Lato" panose="020F0502020204030203" pitchFamily="34" charset="0"/>
              <a:cs typeface="Lato" panose="020F0502020204030203" pitchFamily="34" charset="0"/>
            </a:endParaRPr>
          </a:p>
          <a:p>
            <a:pPr marL="0" lvl="0" indent="0">
              <a:lnSpc>
                <a:spcPct val="107000"/>
              </a:lnSpc>
              <a:buNone/>
            </a:pPr>
            <a:endParaRPr lang="en-US" sz="1600" dirty="0">
              <a:solidFill>
                <a:schemeClr val="bg2"/>
              </a:solidFill>
              <a:latin typeface="Raleway" pitchFamily="2" charset="0"/>
              <a:ea typeface="Lato" panose="020F0502020204030203" pitchFamily="34" charset="0"/>
              <a:cs typeface="Lato" panose="020F0502020204030203" pitchFamily="34" charset="0"/>
            </a:endParaRPr>
          </a:p>
        </p:txBody>
      </p:sp>
      <p:sp>
        <p:nvSpPr>
          <p:cNvPr id="6" name="Rechteck 5">
            <a:extLst>
              <a:ext uri="{FF2B5EF4-FFF2-40B4-BE49-F238E27FC236}">
                <a16:creationId xmlns:a16="http://schemas.microsoft.com/office/drawing/2014/main" id="{BCEDAECF-82DC-2F0F-8DB8-C3945B28C895}"/>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Google Shape;413;p36">
            <a:extLst>
              <a:ext uri="{FF2B5EF4-FFF2-40B4-BE49-F238E27FC236}">
                <a16:creationId xmlns:a16="http://schemas.microsoft.com/office/drawing/2014/main" id="{1B616292-AE9F-7416-E679-C006A799AF64}"/>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8" name="Google Shape;207;p33">
            <a:hlinkClick r:id="rId3" action="ppaction://hlinksldjump"/>
            <a:extLst>
              <a:ext uri="{FF2B5EF4-FFF2-40B4-BE49-F238E27FC236}">
                <a16:creationId xmlns:a16="http://schemas.microsoft.com/office/drawing/2014/main" id="{22D6A5EC-9471-E829-395E-0B9BF0F04D39}"/>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9" name="Google Shape;208;p33">
            <a:hlinkClick r:id="rId4" action="ppaction://hlinksldjump"/>
            <a:extLst>
              <a:ext uri="{FF2B5EF4-FFF2-40B4-BE49-F238E27FC236}">
                <a16:creationId xmlns:a16="http://schemas.microsoft.com/office/drawing/2014/main" id="{FF5C12EF-7414-323B-18B8-6A63CB8F7576}"/>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10" name="Google Shape;209;p33">
            <a:hlinkClick r:id="rId5" action="ppaction://hlinksldjump"/>
            <a:extLst>
              <a:ext uri="{FF2B5EF4-FFF2-40B4-BE49-F238E27FC236}">
                <a16:creationId xmlns:a16="http://schemas.microsoft.com/office/drawing/2014/main" id="{E0A532CA-4717-016F-D908-A3A4F8818055}"/>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11" name="Google Shape;210;p33">
            <a:hlinkClick r:id="" action="ppaction://noaction"/>
            <a:extLst>
              <a:ext uri="{FF2B5EF4-FFF2-40B4-BE49-F238E27FC236}">
                <a16:creationId xmlns:a16="http://schemas.microsoft.com/office/drawing/2014/main" id="{817369FE-5FB5-38B7-CF00-B3A63A346EE6}"/>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3" name="Rechteck 12">
            <a:extLst>
              <a:ext uri="{FF2B5EF4-FFF2-40B4-BE49-F238E27FC236}">
                <a16:creationId xmlns:a16="http://schemas.microsoft.com/office/drawing/2014/main" id="{50C8E040-D6A6-EBBC-844F-8E981CEE6163}"/>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oogle Shape;92;p14">
            <a:extLst>
              <a:ext uri="{FF2B5EF4-FFF2-40B4-BE49-F238E27FC236}">
                <a16:creationId xmlns:a16="http://schemas.microsoft.com/office/drawing/2014/main" id="{938FC71C-6347-577E-7241-DBE48F92256A}"/>
              </a:ext>
            </a:extLst>
          </p:cNvPr>
          <p:cNvSpPr txBox="1">
            <a:spLocks noGrp="1"/>
          </p:cNvSpPr>
          <p:nvPr>
            <p:ph type="title"/>
          </p:nvPr>
        </p:nvSpPr>
        <p:spPr>
          <a:xfrm>
            <a:off x="411562" y="615445"/>
            <a:ext cx="7688700" cy="535200"/>
          </a:xfrm>
          <a:prstGeom prst="rect">
            <a:avLst/>
          </a:prstGeom>
        </p:spPr>
        <p:txBody>
          <a:bodyPr spcFirstLastPara="1" wrap="square" lIns="91425" tIns="91425" rIns="91425" bIns="91425" anchor="t" anchorCtr="0">
            <a:normAutofit fontScale="90000"/>
          </a:bodyPr>
          <a:lstStyle/>
          <a:p>
            <a:r>
              <a:rPr lang="de-DE" dirty="0"/>
              <a:t>POINT ESTIMATE EXPERIMENT</a:t>
            </a:r>
            <a:br>
              <a:rPr lang="de-DE" dirty="0"/>
            </a:br>
            <a:endParaRPr lang="de-DE" dirty="0"/>
          </a:p>
        </p:txBody>
      </p:sp>
      <p:sp>
        <p:nvSpPr>
          <p:cNvPr id="2" name="Slide Number Placeholder 1">
            <a:extLst>
              <a:ext uri="{FF2B5EF4-FFF2-40B4-BE49-F238E27FC236}">
                <a16:creationId xmlns:a16="http://schemas.microsoft.com/office/drawing/2014/main" id="{C7E1302E-D60A-94AE-6411-2A5DB98A52E2}"/>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10</a:t>
            </a:fld>
            <a:endParaRPr lang="de"/>
          </a:p>
        </p:txBody>
      </p:sp>
    </p:spTree>
    <p:extLst>
      <p:ext uri="{BB962C8B-B14F-4D97-AF65-F5344CB8AC3E}">
        <p14:creationId xmlns:p14="http://schemas.microsoft.com/office/powerpoint/2010/main" val="228429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07666947-2CA1-5D66-E7A7-7CE322640E46}"/>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Google Shape;413;p36">
            <a:extLst>
              <a:ext uri="{FF2B5EF4-FFF2-40B4-BE49-F238E27FC236}">
                <a16:creationId xmlns:a16="http://schemas.microsoft.com/office/drawing/2014/main" id="{E682E881-7933-60D4-9374-A7FD630FD905}"/>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61EE0BD3-5CE9-482C-8F87-40AE71F782B9}"/>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23D62BD3-91D7-B762-A7FB-29307358AB20}"/>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73A9B0CA-4AF2-818A-4455-AF598B4047A8}"/>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79008447-5F06-408F-D5BA-21BAA5FD8CC3}"/>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C26912AB-8949-1135-A622-E05984F2C897}"/>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oogle Shape;92;p14">
            <a:extLst>
              <a:ext uri="{FF2B5EF4-FFF2-40B4-BE49-F238E27FC236}">
                <a16:creationId xmlns:a16="http://schemas.microsoft.com/office/drawing/2014/main" id="{CE43BED3-E414-DA97-5E55-76E9BA203F01}"/>
              </a:ext>
            </a:extLst>
          </p:cNvPr>
          <p:cNvSpPr txBox="1">
            <a:spLocks/>
          </p:cNvSpPr>
          <p:nvPr/>
        </p:nvSpPr>
        <p:spPr>
          <a:xfrm>
            <a:off x="411562" y="615445"/>
            <a:ext cx="81859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300" dirty="0"/>
              <a:t>1. QUESTION ANSWERING IMPROVES WITH MODEL SIZE</a:t>
            </a:r>
          </a:p>
        </p:txBody>
      </p:sp>
      <p:pic>
        <p:nvPicPr>
          <p:cNvPr id="12" name="Graphic 11">
            <a:extLst>
              <a:ext uri="{FF2B5EF4-FFF2-40B4-BE49-F238E27FC236}">
                <a16:creationId xmlns:a16="http://schemas.microsoft.com/office/drawing/2014/main" id="{1F3FCC5B-DFD7-C91E-05B5-E049D24371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562" y="1266468"/>
            <a:ext cx="7319274" cy="3776222"/>
          </a:xfrm>
          <a:prstGeom prst="rect">
            <a:avLst/>
          </a:prstGeom>
        </p:spPr>
      </p:pic>
      <p:sp>
        <p:nvSpPr>
          <p:cNvPr id="3" name="Slide Number Placeholder 2">
            <a:extLst>
              <a:ext uri="{FF2B5EF4-FFF2-40B4-BE49-F238E27FC236}">
                <a16:creationId xmlns:a16="http://schemas.microsoft.com/office/drawing/2014/main" id="{C80AA56B-EA10-647C-9E91-6317A90B4C7A}"/>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11</a:t>
            </a:fld>
            <a:endParaRPr lang="de"/>
          </a:p>
        </p:txBody>
      </p:sp>
    </p:spTree>
    <p:extLst>
      <p:ext uri="{BB962C8B-B14F-4D97-AF65-F5344CB8AC3E}">
        <p14:creationId xmlns:p14="http://schemas.microsoft.com/office/powerpoint/2010/main" val="44232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body" idx="1"/>
          </p:nvPr>
        </p:nvSpPr>
        <p:spPr>
          <a:xfrm>
            <a:off x="411562" y="2229905"/>
            <a:ext cx="7686900" cy="1759861"/>
          </a:xfrm>
          <a:prstGeom prst="rect">
            <a:avLst/>
          </a:prstGeom>
        </p:spPr>
        <p:txBody>
          <a:bodyPr spcFirstLastPara="1" wrap="square" lIns="91425" tIns="91425" rIns="91425" bIns="91425" anchor="t" anchorCtr="0">
            <a:normAutofit lnSpcReduction="10000"/>
          </a:bodyPr>
          <a:lstStyle/>
          <a:p>
            <a:pPr marL="342900" indent="-342900">
              <a:lnSpc>
                <a:spcPct val="107000"/>
              </a:lnSpc>
              <a:buFont typeface="Raleway" pitchFamily="2" charset="0"/>
              <a:buChar char="-"/>
            </a:pPr>
            <a:r>
              <a:rPr lang="de-DE" sz="2000" dirty="0">
                <a:solidFill>
                  <a:schemeClr val="bg2"/>
                </a:solidFill>
                <a:latin typeface="Raleway" pitchFamily="2" charset="0"/>
                <a:ea typeface="Lato" panose="020F0502020204030203" pitchFamily="34" charset="0"/>
                <a:cs typeface="Lato" panose="020F0502020204030203" pitchFamily="34" charset="0"/>
              </a:rPr>
              <a:t>Valid </a:t>
            </a:r>
            <a:r>
              <a:rPr lang="de-DE" sz="2000" dirty="0" err="1">
                <a:solidFill>
                  <a:schemeClr val="bg2"/>
                </a:solidFill>
                <a:latin typeface="Raleway" pitchFamily="2" charset="0"/>
                <a:ea typeface="Lato" panose="020F0502020204030203" pitchFamily="34" charset="0"/>
                <a:cs typeface="Lato" panose="020F0502020204030203" pitchFamily="34" charset="0"/>
              </a:rPr>
              <a:t>answers</a:t>
            </a:r>
            <a:r>
              <a:rPr lang="de-DE" sz="2000" dirty="0">
                <a:solidFill>
                  <a:schemeClr val="bg2"/>
                </a:solidFill>
                <a:latin typeface="Raleway" pitchFamily="2" charset="0"/>
                <a:ea typeface="Lato" panose="020F0502020204030203" pitchFamily="34" charset="0"/>
                <a:cs typeface="Lato" panose="020F0502020204030203" pitchFamily="34" charset="0"/>
              </a:rPr>
              <a:t> </a:t>
            </a:r>
            <a:r>
              <a:rPr lang="de-DE" sz="2000" dirty="0" err="1">
                <a:solidFill>
                  <a:schemeClr val="bg2"/>
                </a:solidFill>
                <a:latin typeface="Raleway" pitchFamily="2" charset="0"/>
                <a:ea typeface="Lato" panose="020F0502020204030203" pitchFamily="34" charset="0"/>
                <a:cs typeface="Lato" panose="020F0502020204030203" pitchFamily="34" charset="0"/>
              </a:rPr>
              <a:t>to</a:t>
            </a:r>
            <a:r>
              <a:rPr lang="de-DE" sz="2000" dirty="0">
                <a:solidFill>
                  <a:schemeClr val="bg2"/>
                </a:solidFill>
                <a:latin typeface="Raleway" pitchFamily="2" charset="0"/>
                <a:ea typeface="Lato" panose="020F0502020204030203" pitchFamily="34" charset="0"/>
                <a:cs typeface="Lato" panose="020F0502020204030203" pitchFamily="34" charset="0"/>
              </a:rPr>
              <a:t> different </a:t>
            </a:r>
            <a:r>
              <a:rPr lang="de-DE" sz="2000" dirty="0" err="1">
                <a:solidFill>
                  <a:schemeClr val="bg2"/>
                </a:solidFill>
                <a:latin typeface="Raleway" pitchFamily="2" charset="0"/>
                <a:ea typeface="Lato" panose="020F0502020204030203" pitchFamily="34" charset="0"/>
                <a:cs typeface="Lato" panose="020F0502020204030203" pitchFamily="34" charset="0"/>
              </a:rPr>
              <a:t>types</a:t>
            </a:r>
            <a:r>
              <a:rPr lang="de-DE" sz="2000" dirty="0">
                <a:solidFill>
                  <a:schemeClr val="bg2"/>
                </a:solidFill>
                <a:latin typeface="Raleway" pitchFamily="2" charset="0"/>
                <a:ea typeface="Lato" panose="020F0502020204030203" pitchFamily="34" charset="0"/>
                <a:cs typeface="Lato" panose="020F0502020204030203" pitchFamily="34" charset="0"/>
              </a:rPr>
              <a:t> </a:t>
            </a:r>
            <a:r>
              <a:rPr lang="de-DE" sz="2000" dirty="0" err="1">
                <a:solidFill>
                  <a:schemeClr val="bg2"/>
                </a:solidFill>
                <a:latin typeface="Raleway" pitchFamily="2" charset="0"/>
                <a:ea typeface="Lato" panose="020F0502020204030203" pitchFamily="34" charset="0"/>
                <a:cs typeface="Lato" panose="020F0502020204030203" pitchFamily="34" charset="0"/>
              </a:rPr>
              <a:t>of</a:t>
            </a:r>
            <a:r>
              <a:rPr lang="de-DE" sz="2000" dirty="0">
                <a:solidFill>
                  <a:schemeClr val="bg2"/>
                </a:solidFill>
                <a:latin typeface="Raleway" pitchFamily="2" charset="0"/>
                <a:ea typeface="Lato" panose="020F0502020204030203" pitchFamily="34" charset="0"/>
                <a:cs typeface="Lato" panose="020F0502020204030203" pitchFamily="34" charset="0"/>
              </a:rPr>
              <a:t> </a:t>
            </a:r>
            <a:r>
              <a:rPr lang="de-DE" sz="2000" dirty="0" err="1">
                <a:solidFill>
                  <a:schemeClr val="bg2"/>
                </a:solidFill>
                <a:latin typeface="Raleway" pitchFamily="2" charset="0"/>
                <a:ea typeface="Lato" panose="020F0502020204030203" pitchFamily="34" charset="0"/>
                <a:cs typeface="Lato" panose="020F0502020204030203" pitchFamily="34" charset="0"/>
              </a:rPr>
              <a:t>questions</a:t>
            </a:r>
            <a:endParaRPr lang="de-DE" sz="2000" dirty="0">
              <a:solidFill>
                <a:schemeClr val="bg2"/>
              </a:solidFill>
              <a:latin typeface="Raleway" pitchFamily="2" charset="0"/>
              <a:ea typeface="Lato" panose="020F0502020204030203" pitchFamily="34" charset="0"/>
              <a:cs typeface="Lato" panose="020F0502020204030203" pitchFamily="34" charset="0"/>
            </a:endParaRPr>
          </a:p>
          <a:p>
            <a:pPr marL="342900" indent="-342900">
              <a:lnSpc>
                <a:spcPct val="107000"/>
              </a:lnSpc>
              <a:buFont typeface="Raleway" pitchFamily="2" charset="0"/>
              <a:buChar char="-"/>
            </a:pPr>
            <a:endParaRPr lang="de-DE" sz="2000" dirty="0">
              <a:solidFill>
                <a:schemeClr val="bg2"/>
              </a:solidFill>
              <a:latin typeface="Raleway" pitchFamily="2" charset="0"/>
              <a:ea typeface="Lato" panose="020F0502020204030203" pitchFamily="34" charset="0"/>
              <a:cs typeface="Lato" panose="020F0502020204030203" pitchFamily="34" charset="0"/>
            </a:endParaRPr>
          </a:p>
          <a:p>
            <a:pPr marL="342900" indent="-342900">
              <a:lnSpc>
                <a:spcPct val="107000"/>
              </a:lnSpc>
              <a:buFont typeface="Raleway" pitchFamily="2" charset="0"/>
              <a:buChar char="-"/>
            </a:pPr>
            <a:r>
              <a:rPr lang="de-DE" sz="2000" dirty="0" err="1">
                <a:solidFill>
                  <a:schemeClr val="bg2"/>
                </a:solidFill>
                <a:latin typeface="Raleway" pitchFamily="2" charset="0"/>
                <a:ea typeface="Lato" panose="020F0502020204030203" pitchFamily="34" charset="0"/>
                <a:cs typeface="Lato" panose="020F0502020204030203" pitchFamily="34" charset="0"/>
              </a:rPr>
              <a:t>Percentages</a:t>
            </a:r>
            <a:r>
              <a:rPr lang="de-DE" sz="2000" dirty="0">
                <a:solidFill>
                  <a:schemeClr val="bg2"/>
                </a:solidFill>
                <a:latin typeface="Raleway" pitchFamily="2" charset="0"/>
                <a:ea typeface="Lato" panose="020F0502020204030203" pitchFamily="34" charset="0"/>
                <a:cs typeface="Lato" panose="020F0502020204030203" pitchFamily="34" charset="0"/>
              </a:rPr>
              <a:t> </a:t>
            </a:r>
            <a:r>
              <a:rPr lang="de-DE" sz="2000" dirty="0" err="1">
                <a:solidFill>
                  <a:schemeClr val="bg2"/>
                </a:solidFill>
                <a:latin typeface="Raleway" pitchFamily="2" charset="0"/>
                <a:ea typeface="Lato" panose="020F0502020204030203" pitchFamily="34" charset="0"/>
                <a:cs typeface="Lato" panose="020F0502020204030203" pitchFamily="34" charset="0"/>
              </a:rPr>
              <a:t>between</a:t>
            </a:r>
            <a:r>
              <a:rPr lang="de-DE" sz="2000" dirty="0">
                <a:solidFill>
                  <a:schemeClr val="bg2"/>
                </a:solidFill>
                <a:latin typeface="Raleway" pitchFamily="2" charset="0"/>
                <a:ea typeface="Lato" panose="020F0502020204030203" pitchFamily="34" charset="0"/>
                <a:cs typeface="Lato" panose="020F0502020204030203" pitchFamily="34" charset="0"/>
              </a:rPr>
              <a:t> 0% and 100% </a:t>
            </a:r>
          </a:p>
          <a:p>
            <a:pPr marL="342900" indent="-342900">
              <a:lnSpc>
                <a:spcPct val="107000"/>
              </a:lnSpc>
              <a:buFont typeface="Raleway" pitchFamily="2" charset="0"/>
              <a:buChar char="-"/>
            </a:pPr>
            <a:endParaRPr lang="de-DE" sz="2000" dirty="0">
              <a:solidFill>
                <a:schemeClr val="bg2"/>
              </a:solidFill>
              <a:latin typeface="Raleway" pitchFamily="2" charset="0"/>
              <a:ea typeface="Lato" panose="020F0502020204030203" pitchFamily="34" charset="0"/>
              <a:cs typeface="Lato" panose="020F0502020204030203" pitchFamily="34" charset="0"/>
            </a:endParaRPr>
          </a:p>
          <a:p>
            <a:pPr marL="342900" indent="-342900">
              <a:lnSpc>
                <a:spcPct val="107000"/>
              </a:lnSpc>
              <a:buFont typeface="Raleway" pitchFamily="2" charset="0"/>
              <a:buChar char="-"/>
            </a:pPr>
            <a:r>
              <a:rPr lang="de-DE" sz="2000" dirty="0">
                <a:solidFill>
                  <a:schemeClr val="bg2"/>
                </a:solidFill>
                <a:effectLst/>
                <a:latin typeface="Raleway" pitchFamily="2" charset="0"/>
                <a:ea typeface="Lato" panose="020F0502020204030203" pitchFamily="34" charset="0"/>
                <a:cs typeface="Lato" panose="020F0502020204030203" pitchFamily="34" charset="0"/>
              </a:rPr>
              <a:t>Valid Confidence </a:t>
            </a:r>
            <a:r>
              <a:rPr lang="de-DE" sz="2000" dirty="0" err="1">
                <a:solidFill>
                  <a:schemeClr val="bg2"/>
                </a:solidFill>
                <a:effectLst/>
                <a:latin typeface="Raleway" pitchFamily="2" charset="0"/>
                <a:ea typeface="Lato" panose="020F0502020204030203" pitchFamily="34" charset="0"/>
                <a:cs typeface="Lato" panose="020F0502020204030203" pitchFamily="34" charset="0"/>
              </a:rPr>
              <a:t>Interval</a:t>
            </a:r>
            <a:r>
              <a:rPr lang="de-DE" sz="2000" dirty="0" err="1">
                <a:solidFill>
                  <a:schemeClr val="bg2"/>
                </a:solidFill>
                <a:latin typeface="Raleway" pitchFamily="2" charset="0"/>
                <a:ea typeface="Lato" panose="020F0502020204030203" pitchFamily="34" charset="0"/>
                <a:cs typeface="Lato" panose="020F0502020204030203" pitchFamily="34" charset="0"/>
              </a:rPr>
              <a:t>s</a:t>
            </a:r>
            <a:endParaRPr lang="en-US" sz="2000" dirty="0">
              <a:solidFill>
                <a:schemeClr val="bg2"/>
              </a:solidFill>
              <a:effectLst/>
              <a:latin typeface="Raleway" pitchFamily="2" charset="0"/>
              <a:ea typeface="Lato" panose="020F0502020204030203" pitchFamily="34" charset="0"/>
              <a:cs typeface="Lato" panose="020F0502020204030203" pitchFamily="34" charset="0"/>
            </a:endParaRPr>
          </a:p>
        </p:txBody>
      </p:sp>
      <p:sp>
        <p:nvSpPr>
          <p:cNvPr id="2" name="Rechteck 1">
            <a:extLst>
              <a:ext uri="{FF2B5EF4-FFF2-40B4-BE49-F238E27FC236}">
                <a16:creationId xmlns:a16="http://schemas.microsoft.com/office/drawing/2014/main" id="{F882748B-A377-11F3-7AD4-C820B3216481}"/>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2FBDEB69-3271-13D0-0A1E-D22EB2659571}"/>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36F032AB-0E82-A29A-852E-5A8164142238}"/>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D31E2A47-8CAD-C333-100E-D2EFFDE65BA2}"/>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FB443671-3BBE-4DFE-E19E-7F96C2D9DC3F}"/>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D014C88F-2B3D-D366-F0C9-247E697DF415}"/>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99B430E7-1986-0EB7-90A0-4B0C40B5B399}"/>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Google Shape;92;p14">
            <a:extLst>
              <a:ext uri="{FF2B5EF4-FFF2-40B4-BE49-F238E27FC236}">
                <a16:creationId xmlns:a16="http://schemas.microsoft.com/office/drawing/2014/main" id="{12717F9A-77AE-4C5E-0D56-457076908589}"/>
              </a:ext>
            </a:extLst>
          </p:cNvPr>
          <p:cNvSpPr txBox="1">
            <a:spLocks/>
          </p:cNvSpPr>
          <p:nvPr/>
        </p:nvSpPr>
        <p:spPr>
          <a:xfrm>
            <a:off x="411562" y="615445"/>
            <a:ext cx="839197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2. ABILITY TO EXPRESS UNCERTAINTY VERBALLY</a:t>
            </a:r>
          </a:p>
          <a:p>
            <a:endParaRPr lang="de-DE" sz="2300" dirty="0"/>
          </a:p>
        </p:txBody>
      </p:sp>
      <p:sp>
        <p:nvSpPr>
          <p:cNvPr id="9" name="Slide Number Placeholder 8">
            <a:extLst>
              <a:ext uri="{FF2B5EF4-FFF2-40B4-BE49-F238E27FC236}">
                <a16:creationId xmlns:a16="http://schemas.microsoft.com/office/drawing/2014/main" id="{0859637D-041B-E1A9-E626-3665076D344A}"/>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12</a:t>
            </a:fld>
            <a:endParaRPr lang="de"/>
          </a:p>
        </p:txBody>
      </p:sp>
      <p:sp>
        <p:nvSpPr>
          <p:cNvPr id="10" name="Google Shape;93;p14">
            <a:extLst>
              <a:ext uri="{FF2B5EF4-FFF2-40B4-BE49-F238E27FC236}">
                <a16:creationId xmlns:a16="http://schemas.microsoft.com/office/drawing/2014/main" id="{5F01D0BD-6904-1225-0B00-9CBD789CCB56}"/>
              </a:ext>
            </a:extLst>
          </p:cNvPr>
          <p:cNvSpPr txBox="1">
            <a:spLocks/>
          </p:cNvSpPr>
          <p:nvPr/>
        </p:nvSpPr>
        <p:spPr>
          <a:xfrm>
            <a:off x="413361" y="1422675"/>
            <a:ext cx="2749181" cy="535200"/>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7000"/>
              </a:lnSpc>
              <a:buFont typeface="Lato"/>
              <a:buNone/>
            </a:pPr>
            <a:r>
              <a:rPr lang="en-US" sz="2400" b="1" dirty="0">
                <a:solidFill>
                  <a:schemeClr val="bg1"/>
                </a:solidFill>
                <a:latin typeface="Raleway" pitchFamily="2" charset="0"/>
                <a:ea typeface="Lato" panose="020F0502020204030203" pitchFamily="34" charset="0"/>
                <a:cs typeface="Lato" panose="020F0502020204030203" pitchFamily="34" charset="0"/>
              </a:rPr>
              <a:t>All models give</a:t>
            </a:r>
            <a:endParaRPr lang="en-US" sz="2000" b="1" dirty="0">
              <a:solidFill>
                <a:schemeClr val="bg1"/>
              </a:solidFill>
              <a:latin typeface="Raleway" pitchFamily="2"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11105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32D34AA4-C29E-600E-F07B-931AB6696D7D}"/>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D15303D0-C8F0-B951-1860-2D5511CF6D16}"/>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5D81C9B9-DE31-AC5F-C8F8-A531A32737ED}"/>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47FF8073-0BD7-CBC6-C2A6-32760571B896}"/>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76ECF000-F43C-6E54-7EDC-05594D640A80}"/>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573DABEE-9726-BB26-78C4-0BDD220DE67C}"/>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3F39BA13-7807-0097-9F27-19DCB9C4D3E5}"/>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oogle Shape;92;p14">
            <a:extLst>
              <a:ext uri="{FF2B5EF4-FFF2-40B4-BE49-F238E27FC236}">
                <a16:creationId xmlns:a16="http://schemas.microsoft.com/office/drawing/2014/main" id="{BC4C409F-AC0B-0B75-EB07-B907989D0E30}"/>
              </a:ext>
            </a:extLst>
          </p:cNvPr>
          <p:cNvSpPr txBox="1">
            <a:spLocks/>
          </p:cNvSpPr>
          <p:nvPr/>
        </p:nvSpPr>
        <p:spPr>
          <a:xfrm>
            <a:off x="411562" y="615445"/>
            <a:ext cx="839197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“TRUE OR FALSE (OR I DON‘T KNOW)“ EXPERIMENT</a:t>
            </a:r>
            <a:endParaRPr lang="de-DE" sz="2200" dirty="0"/>
          </a:p>
          <a:p>
            <a:endParaRPr lang="de-DE" sz="2300" dirty="0"/>
          </a:p>
        </p:txBody>
      </p:sp>
      <p:sp>
        <p:nvSpPr>
          <p:cNvPr id="11" name="TextBox 10">
            <a:extLst>
              <a:ext uri="{FF2B5EF4-FFF2-40B4-BE49-F238E27FC236}">
                <a16:creationId xmlns:a16="http://schemas.microsoft.com/office/drawing/2014/main" id="{2C655382-3FD7-8A0D-94EE-026021239733}"/>
              </a:ext>
            </a:extLst>
          </p:cNvPr>
          <p:cNvSpPr txBox="1"/>
          <p:nvPr/>
        </p:nvSpPr>
        <p:spPr>
          <a:xfrm>
            <a:off x="622498" y="1347822"/>
            <a:ext cx="7418679" cy="2712281"/>
          </a:xfrm>
          <a:prstGeom prst="rect">
            <a:avLst/>
          </a:prstGeom>
          <a:noFill/>
        </p:spPr>
        <p:txBody>
          <a:bodyPr wrap="square">
            <a:spAutoFit/>
          </a:bodyPr>
          <a:lstStyle/>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Question: How many episodes, in total, does the series How I Met Your Mother have over its nine seasons?</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Proposed Answer: 208</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Is the </a:t>
            </a:r>
            <a:r>
              <a:rPr lang="en-US" sz="2000" dirty="0">
                <a:solidFill>
                  <a:schemeClr val="bg2"/>
                </a:solidFill>
                <a:effectLst/>
                <a:latin typeface="Raleway" pitchFamily="2" charset="0"/>
                <a:ea typeface="Calibri" panose="020F0502020204030204" pitchFamily="34" charset="0"/>
                <a:cs typeface="Arial" panose="020B0604020202020204" pitchFamily="34" charset="0"/>
              </a:rPr>
              <a:t>proposed</a:t>
            </a:r>
            <a:r>
              <a:rPr lang="en-US" sz="2000" dirty="0">
                <a:effectLst/>
                <a:latin typeface="Raleway" pitchFamily="2" charset="0"/>
                <a:ea typeface="Calibri" panose="020F0502020204030204" pitchFamily="34" charset="0"/>
                <a:cs typeface="Arial" panose="020B0604020202020204" pitchFamily="34" charset="0"/>
              </a:rPr>
              <a:t> answer:</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(A) True</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(B) False</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(C) I don’t know</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The proposed answer is: </a:t>
            </a:r>
            <a:r>
              <a:rPr lang="en-US" sz="2000" b="1" u="sng" dirty="0">
                <a:effectLst/>
                <a:latin typeface="Raleway" pitchFamily="2" charset="0"/>
                <a:ea typeface="Calibri" panose="020F0502020204030204" pitchFamily="34" charset="0"/>
                <a:cs typeface="Arial" panose="020B0604020202020204" pitchFamily="34" charset="0"/>
              </a:rPr>
              <a:t>(A) True</a:t>
            </a:r>
          </a:p>
        </p:txBody>
      </p:sp>
      <p:sp>
        <p:nvSpPr>
          <p:cNvPr id="10" name="Slide Number Placeholder 9">
            <a:extLst>
              <a:ext uri="{FF2B5EF4-FFF2-40B4-BE49-F238E27FC236}">
                <a16:creationId xmlns:a16="http://schemas.microsoft.com/office/drawing/2014/main" id="{017B0886-A726-2DD9-CB1F-6E1D28537CF4}"/>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13</a:t>
            </a:fld>
            <a:endParaRPr lang="de"/>
          </a:p>
        </p:txBody>
      </p:sp>
    </p:spTree>
    <p:extLst>
      <p:ext uri="{BB962C8B-B14F-4D97-AF65-F5344CB8AC3E}">
        <p14:creationId xmlns:p14="http://schemas.microsoft.com/office/powerpoint/2010/main" val="304661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10A976A1-9A5D-DDF1-A865-DB3F62C71DA6}"/>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7A02F0E8-E9C1-01AA-31FC-EC222C8952DD}"/>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2E793E54-875B-93F7-FA5B-FA2A30B7461A}"/>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92FE1545-D70A-D0DA-E736-AFC72FF4E538}"/>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DD9691FC-2573-7331-CE97-85C50743A83D}"/>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B5BC3D81-D346-9CB7-E5B6-3F294CAC401A}"/>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27CC4345-165F-17FB-B968-C13C4C7C997F}"/>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oogle Shape;92;p14">
            <a:extLst>
              <a:ext uri="{FF2B5EF4-FFF2-40B4-BE49-F238E27FC236}">
                <a16:creationId xmlns:a16="http://schemas.microsoft.com/office/drawing/2014/main" id="{6359FBCD-A06B-1CA2-8C05-02642FC2C148}"/>
              </a:ext>
            </a:extLst>
          </p:cNvPr>
          <p:cNvSpPr txBox="1">
            <a:spLocks/>
          </p:cNvSpPr>
          <p:nvPr/>
        </p:nvSpPr>
        <p:spPr>
          <a:xfrm>
            <a:off x="411562" y="615445"/>
            <a:ext cx="800478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MULTIPLE CHOICE-EXPERIMENT</a:t>
            </a:r>
            <a:endParaRPr lang="de-DE" sz="2300" dirty="0"/>
          </a:p>
        </p:txBody>
      </p:sp>
      <p:sp>
        <p:nvSpPr>
          <p:cNvPr id="12" name="TextBox 11">
            <a:extLst>
              <a:ext uri="{FF2B5EF4-FFF2-40B4-BE49-F238E27FC236}">
                <a16:creationId xmlns:a16="http://schemas.microsoft.com/office/drawing/2014/main" id="{78EB25D1-F7C0-2FBE-56E4-C25CAE57D0A1}"/>
              </a:ext>
            </a:extLst>
          </p:cNvPr>
          <p:cNvSpPr txBox="1"/>
          <p:nvPr/>
        </p:nvSpPr>
        <p:spPr>
          <a:xfrm>
            <a:off x="622498" y="1347822"/>
            <a:ext cx="7418679" cy="3035254"/>
          </a:xfrm>
          <a:prstGeom prst="rect">
            <a:avLst/>
          </a:prstGeom>
          <a:noFill/>
        </p:spPr>
        <p:txBody>
          <a:bodyPr wrap="square">
            <a:spAutoFit/>
          </a:bodyPr>
          <a:lstStyle/>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Question: How many episodes, in total, does the series How I Met Your Mother have over its nine seasons?</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Proposed Answer: 208</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How likely is it that the proposed answer is true?</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(A) 20%</a:t>
            </a:r>
          </a:p>
          <a:p>
            <a:pPr marL="0" lvl="0" indent="0">
              <a:lnSpc>
                <a:spcPct val="107000"/>
              </a:lnSpc>
              <a:buNone/>
            </a:pPr>
            <a:r>
              <a:rPr lang="en-US" sz="2000" dirty="0">
                <a:latin typeface="Raleway" pitchFamily="2" charset="0"/>
                <a:ea typeface="Calibri" panose="020F0502020204030204" pitchFamily="34" charset="0"/>
                <a:cs typeface="Arial" panose="020B0604020202020204" pitchFamily="34" charset="0"/>
              </a:rPr>
              <a:t>       </a:t>
            </a:r>
            <a:r>
              <a:rPr lang="en-US" sz="2000" dirty="0">
                <a:effectLst/>
                <a:latin typeface="Raleway" pitchFamily="2" charset="0"/>
                <a:ea typeface="Calibri" panose="020F0502020204030204" pitchFamily="34" charset="0"/>
                <a:cs typeface="Arial" panose="020B0604020202020204" pitchFamily="34" charset="0"/>
              </a:rPr>
              <a:t>(B) 40%</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(C) 60%</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       (D) 80%</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The likelihood that the proposed answer is correct is (</a:t>
            </a:r>
            <a:r>
              <a:rPr lang="en-US" sz="2000" b="1" u="sng" dirty="0">
                <a:effectLst/>
                <a:latin typeface="Raleway" pitchFamily="2" charset="0"/>
                <a:ea typeface="Calibri" panose="020F0502020204030204" pitchFamily="34" charset="0"/>
                <a:cs typeface="Arial" panose="020B0604020202020204" pitchFamily="34" charset="0"/>
              </a:rPr>
              <a:t>D) 80%</a:t>
            </a:r>
          </a:p>
        </p:txBody>
      </p:sp>
      <p:sp>
        <p:nvSpPr>
          <p:cNvPr id="9" name="Slide Number Placeholder 8">
            <a:extLst>
              <a:ext uri="{FF2B5EF4-FFF2-40B4-BE49-F238E27FC236}">
                <a16:creationId xmlns:a16="http://schemas.microsoft.com/office/drawing/2014/main" id="{C1DA9D82-7B68-11B7-5408-3179F0A58DD8}"/>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14</a:t>
            </a:fld>
            <a:endParaRPr lang="de"/>
          </a:p>
        </p:txBody>
      </p:sp>
    </p:spTree>
    <p:extLst>
      <p:ext uri="{BB962C8B-B14F-4D97-AF65-F5344CB8AC3E}">
        <p14:creationId xmlns:p14="http://schemas.microsoft.com/office/powerpoint/2010/main" val="1546762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10A976A1-9A5D-DDF1-A865-DB3F62C71DA6}"/>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7A02F0E8-E9C1-01AA-31FC-EC222C8952DD}"/>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2E793E54-875B-93F7-FA5B-FA2A30B7461A}"/>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92FE1545-D70A-D0DA-E736-AFC72FF4E538}"/>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DD9691FC-2573-7331-CE97-85C50743A83D}"/>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B5BC3D81-D346-9CB7-E5B6-3F294CAC401A}"/>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27CC4345-165F-17FB-B968-C13C4C7C997F}"/>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oogle Shape;92;p14">
            <a:extLst>
              <a:ext uri="{FF2B5EF4-FFF2-40B4-BE49-F238E27FC236}">
                <a16:creationId xmlns:a16="http://schemas.microsoft.com/office/drawing/2014/main" id="{6359FBCD-A06B-1CA2-8C05-02642FC2C148}"/>
              </a:ext>
            </a:extLst>
          </p:cNvPr>
          <p:cNvSpPr txBox="1">
            <a:spLocks/>
          </p:cNvSpPr>
          <p:nvPr/>
        </p:nvSpPr>
        <p:spPr>
          <a:xfrm>
            <a:off x="411562" y="615445"/>
            <a:ext cx="800478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FREE UNCERTAINTY ESTIMATES</a:t>
            </a:r>
            <a:endParaRPr lang="de-DE" sz="2300" dirty="0"/>
          </a:p>
        </p:txBody>
      </p:sp>
      <p:sp>
        <p:nvSpPr>
          <p:cNvPr id="9" name="TextBox 8">
            <a:extLst>
              <a:ext uri="{FF2B5EF4-FFF2-40B4-BE49-F238E27FC236}">
                <a16:creationId xmlns:a16="http://schemas.microsoft.com/office/drawing/2014/main" id="{D4F5486F-C5C8-0FC6-6500-134EC8EDC2FE}"/>
              </a:ext>
            </a:extLst>
          </p:cNvPr>
          <p:cNvSpPr txBox="1"/>
          <p:nvPr/>
        </p:nvSpPr>
        <p:spPr>
          <a:xfrm>
            <a:off x="622498" y="1347822"/>
            <a:ext cx="7418679" cy="2376613"/>
          </a:xfrm>
          <a:prstGeom prst="rect">
            <a:avLst/>
          </a:prstGeom>
          <a:noFill/>
        </p:spPr>
        <p:txBody>
          <a:bodyPr wrap="square">
            <a:spAutoFit/>
          </a:bodyPr>
          <a:lstStyle/>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Question: How many episodes, in total, does the series How I Met Your Mother have over its nine seasons?</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Proposed Answer: 208</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How likely is it that the proposed answer is true?</a:t>
            </a:r>
          </a:p>
          <a:p>
            <a:pPr marL="0" lvl="0" indent="0">
              <a:lnSpc>
                <a:spcPct val="107000"/>
              </a:lnSpc>
              <a:buNone/>
            </a:pPr>
            <a:endParaRPr lang="en-US" sz="2000" dirty="0">
              <a:effectLst/>
              <a:latin typeface="Raleway" pitchFamily="2" charset="0"/>
              <a:ea typeface="Calibri" panose="020F0502020204030204" pitchFamily="34" charset="0"/>
              <a:cs typeface="Arial" panose="020B0604020202020204" pitchFamily="34" charset="0"/>
            </a:endParaRP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The likelihood in percent that the proposed answer is true is </a:t>
            </a:r>
            <a:r>
              <a:rPr lang="en-US" sz="2000" b="1" u="sng" dirty="0">
                <a:effectLst/>
                <a:latin typeface="Raleway" pitchFamily="2" charset="0"/>
                <a:ea typeface="Calibri" panose="020F0502020204030204" pitchFamily="34" charset="0"/>
                <a:cs typeface="Arial" panose="020B0604020202020204" pitchFamily="34" charset="0"/>
              </a:rPr>
              <a:t>85%</a:t>
            </a:r>
          </a:p>
        </p:txBody>
      </p:sp>
      <p:sp>
        <p:nvSpPr>
          <p:cNvPr id="10" name="Slide Number Placeholder 9">
            <a:extLst>
              <a:ext uri="{FF2B5EF4-FFF2-40B4-BE49-F238E27FC236}">
                <a16:creationId xmlns:a16="http://schemas.microsoft.com/office/drawing/2014/main" id="{27740748-C819-4D20-E3C8-9712E61FC328}"/>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15</a:t>
            </a:fld>
            <a:endParaRPr lang="de"/>
          </a:p>
        </p:txBody>
      </p:sp>
    </p:spTree>
    <p:extLst>
      <p:ext uri="{BB962C8B-B14F-4D97-AF65-F5344CB8AC3E}">
        <p14:creationId xmlns:p14="http://schemas.microsoft.com/office/powerpoint/2010/main" val="173312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10A976A1-9A5D-DDF1-A865-DB3F62C71DA6}"/>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7A02F0E8-E9C1-01AA-31FC-EC222C8952DD}"/>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2E793E54-875B-93F7-FA5B-FA2A30B7461A}"/>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92FE1545-D70A-D0DA-E736-AFC72FF4E538}"/>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DD9691FC-2573-7331-CE97-85C50743A83D}"/>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B5BC3D81-D346-9CB7-E5B6-3F294CAC401A}"/>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27CC4345-165F-17FB-B968-C13C4C7C997F}"/>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oogle Shape;92;p14">
            <a:extLst>
              <a:ext uri="{FF2B5EF4-FFF2-40B4-BE49-F238E27FC236}">
                <a16:creationId xmlns:a16="http://schemas.microsoft.com/office/drawing/2014/main" id="{6359FBCD-A06B-1CA2-8C05-02642FC2C148}"/>
              </a:ext>
            </a:extLst>
          </p:cNvPr>
          <p:cNvSpPr txBox="1">
            <a:spLocks/>
          </p:cNvSpPr>
          <p:nvPr/>
        </p:nvSpPr>
        <p:spPr>
          <a:xfrm>
            <a:off x="411562" y="615445"/>
            <a:ext cx="800478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CONFIDENCE INTERVAL EXPERIMENT</a:t>
            </a:r>
            <a:endParaRPr lang="de-DE" sz="2300" dirty="0"/>
          </a:p>
        </p:txBody>
      </p:sp>
      <p:sp>
        <p:nvSpPr>
          <p:cNvPr id="9" name="TextBox 8">
            <a:extLst>
              <a:ext uri="{FF2B5EF4-FFF2-40B4-BE49-F238E27FC236}">
                <a16:creationId xmlns:a16="http://schemas.microsoft.com/office/drawing/2014/main" id="{2DA0E7B6-43D9-DCB3-EA6D-51A4DF59D1D7}"/>
              </a:ext>
            </a:extLst>
          </p:cNvPr>
          <p:cNvSpPr txBox="1"/>
          <p:nvPr/>
        </p:nvSpPr>
        <p:spPr>
          <a:xfrm>
            <a:off x="622498" y="1347822"/>
            <a:ext cx="7418679" cy="3364575"/>
          </a:xfrm>
          <a:prstGeom prst="rect">
            <a:avLst/>
          </a:prstGeom>
          <a:noFill/>
        </p:spPr>
        <p:txBody>
          <a:bodyPr wrap="square">
            <a:spAutoFit/>
          </a:bodyPr>
          <a:lstStyle/>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In frequentist statistics, a confidence interval is a range of estimates for an unknown parameter … out of all intervals computed at the 80% level, 80% of them should contain the parameter’s true value. </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Return your confidence interval in the form x:y to answer the following question.</a:t>
            </a: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How many episodes, in total, does the series How I Met Your Mother have over its nine seasons?</a:t>
            </a:r>
          </a:p>
          <a:p>
            <a:pPr marL="0" lvl="0" indent="0">
              <a:lnSpc>
                <a:spcPct val="107000"/>
              </a:lnSpc>
              <a:buNone/>
            </a:pPr>
            <a:endParaRPr lang="en-US" sz="2000" dirty="0">
              <a:effectLst/>
              <a:latin typeface="Raleway" pitchFamily="2" charset="0"/>
              <a:ea typeface="Calibri" panose="020F0502020204030204" pitchFamily="34" charset="0"/>
              <a:cs typeface="Arial" panose="020B0604020202020204" pitchFamily="34" charset="0"/>
            </a:endParaRPr>
          </a:p>
          <a:p>
            <a:pPr marL="0" lvl="0" indent="0">
              <a:lnSpc>
                <a:spcPct val="107000"/>
              </a:lnSpc>
              <a:buNone/>
            </a:pPr>
            <a:r>
              <a:rPr lang="en-US" sz="2000" dirty="0">
                <a:effectLst/>
                <a:latin typeface="Raleway" pitchFamily="2" charset="0"/>
                <a:ea typeface="Calibri" panose="020F0502020204030204" pitchFamily="34" charset="0"/>
                <a:cs typeface="Arial" panose="020B0604020202020204" pitchFamily="34" charset="0"/>
              </a:rPr>
              <a:t>My 80% confidence interval is </a:t>
            </a:r>
            <a:r>
              <a:rPr lang="en-US" sz="2000" b="1" u="sng" dirty="0">
                <a:effectLst/>
                <a:latin typeface="Raleway" pitchFamily="2" charset="0"/>
                <a:ea typeface="Calibri" panose="020F0502020204030204" pitchFamily="34" charset="0"/>
                <a:cs typeface="Arial" panose="020B0604020202020204" pitchFamily="34" charset="0"/>
              </a:rPr>
              <a:t>176:236</a:t>
            </a:r>
          </a:p>
        </p:txBody>
      </p:sp>
      <p:sp>
        <p:nvSpPr>
          <p:cNvPr id="10" name="Slide Number Placeholder 9">
            <a:extLst>
              <a:ext uri="{FF2B5EF4-FFF2-40B4-BE49-F238E27FC236}">
                <a16:creationId xmlns:a16="http://schemas.microsoft.com/office/drawing/2014/main" id="{3A11186D-768B-8987-56BF-145D134620BF}"/>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16</a:t>
            </a:fld>
            <a:endParaRPr lang="de"/>
          </a:p>
        </p:txBody>
      </p:sp>
    </p:spTree>
    <p:extLst>
      <p:ext uri="{BB962C8B-B14F-4D97-AF65-F5344CB8AC3E}">
        <p14:creationId xmlns:p14="http://schemas.microsoft.com/office/powerpoint/2010/main" val="876806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aphicFrame>
        <p:nvGraphicFramePr>
          <p:cNvPr id="2" name="Tabelle 2">
            <a:extLst>
              <a:ext uri="{FF2B5EF4-FFF2-40B4-BE49-F238E27FC236}">
                <a16:creationId xmlns:a16="http://schemas.microsoft.com/office/drawing/2014/main" id="{DF90F23E-BFDA-EEF4-6B66-75D399727BA0}"/>
              </a:ext>
            </a:extLst>
          </p:cNvPr>
          <p:cNvGraphicFramePr>
            <a:graphicFrameLocks noGrp="1"/>
          </p:cNvGraphicFramePr>
          <p:nvPr>
            <p:extLst>
              <p:ext uri="{D42A27DB-BD31-4B8C-83A1-F6EECF244321}">
                <p14:modId xmlns:p14="http://schemas.microsoft.com/office/powerpoint/2010/main" val="4081265742"/>
              </p:ext>
            </p:extLst>
          </p:nvPr>
        </p:nvGraphicFramePr>
        <p:xfrm>
          <a:off x="727650" y="1481888"/>
          <a:ext cx="7579995" cy="3023608"/>
        </p:xfrm>
        <a:graphic>
          <a:graphicData uri="http://schemas.openxmlformats.org/drawingml/2006/table">
            <a:tbl>
              <a:tblPr firstRow="1" bandRow="1">
                <a:tableStyleId>{5C22544A-7EE6-4342-B048-85BDC9FD1C3A}</a:tableStyleId>
              </a:tblPr>
              <a:tblGrid>
                <a:gridCol w="3068955">
                  <a:extLst>
                    <a:ext uri="{9D8B030D-6E8A-4147-A177-3AD203B41FA5}">
                      <a16:colId xmlns:a16="http://schemas.microsoft.com/office/drawing/2014/main" val="877139571"/>
                    </a:ext>
                  </a:extLst>
                </a:gridCol>
                <a:gridCol w="1127760">
                  <a:extLst>
                    <a:ext uri="{9D8B030D-6E8A-4147-A177-3AD203B41FA5}">
                      <a16:colId xmlns:a16="http://schemas.microsoft.com/office/drawing/2014/main" val="2547441056"/>
                    </a:ext>
                  </a:extLst>
                </a:gridCol>
                <a:gridCol w="1127760">
                  <a:extLst>
                    <a:ext uri="{9D8B030D-6E8A-4147-A177-3AD203B41FA5}">
                      <a16:colId xmlns:a16="http://schemas.microsoft.com/office/drawing/2014/main" val="1803995166"/>
                    </a:ext>
                  </a:extLst>
                </a:gridCol>
                <a:gridCol w="1127760">
                  <a:extLst>
                    <a:ext uri="{9D8B030D-6E8A-4147-A177-3AD203B41FA5}">
                      <a16:colId xmlns:a16="http://schemas.microsoft.com/office/drawing/2014/main" val="2759504636"/>
                    </a:ext>
                  </a:extLst>
                </a:gridCol>
                <a:gridCol w="1127760">
                  <a:extLst>
                    <a:ext uri="{9D8B030D-6E8A-4147-A177-3AD203B41FA5}">
                      <a16:colId xmlns:a16="http://schemas.microsoft.com/office/drawing/2014/main" val="1397093828"/>
                    </a:ext>
                  </a:extLst>
                </a:gridCol>
              </a:tblGrid>
              <a:tr h="377951">
                <a:tc>
                  <a:txBody>
                    <a:bodyPr/>
                    <a:lstStyle/>
                    <a:p>
                      <a:r>
                        <a:rPr lang="en-US" dirty="0"/>
                        <a:t>Share of ambiguous answers [%] </a:t>
                      </a:r>
                    </a:p>
                  </a:txBody>
                  <a:tcPr/>
                </a:tc>
                <a:tc>
                  <a:txBody>
                    <a:bodyPr/>
                    <a:lstStyle/>
                    <a:p>
                      <a:r>
                        <a:rPr lang="de-DE" dirty="0" err="1"/>
                        <a:t>Davinci</a:t>
                      </a:r>
                      <a:endParaRPr lang="en-US" dirty="0"/>
                    </a:p>
                  </a:txBody>
                  <a:tcPr/>
                </a:tc>
                <a:tc>
                  <a:txBody>
                    <a:bodyPr/>
                    <a:lstStyle/>
                    <a:p>
                      <a:r>
                        <a:rPr lang="de-DE" dirty="0"/>
                        <a:t>Curie</a:t>
                      </a:r>
                      <a:endParaRPr lang="en-US" dirty="0"/>
                    </a:p>
                  </a:txBody>
                  <a:tcPr/>
                </a:tc>
                <a:tc>
                  <a:txBody>
                    <a:bodyPr/>
                    <a:lstStyle/>
                    <a:p>
                      <a:r>
                        <a:rPr lang="de-DE" dirty="0"/>
                        <a:t>Babbage</a:t>
                      </a:r>
                      <a:endParaRPr lang="en-US" dirty="0"/>
                    </a:p>
                  </a:txBody>
                  <a:tcPr/>
                </a:tc>
                <a:tc>
                  <a:txBody>
                    <a:bodyPr/>
                    <a:lstStyle/>
                    <a:p>
                      <a:r>
                        <a:rPr lang="de-DE" dirty="0"/>
                        <a:t>Ada</a:t>
                      </a:r>
                      <a:endParaRPr lang="en-US" dirty="0"/>
                    </a:p>
                  </a:txBody>
                  <a:tcPr/>
                </a:tc>
                <a:extLst>
                  <a:ext uri="{0D108BD9-81ED-4DB2-BD59-A6C34878D82A}">
                    <a16:rowId xmlns:a16="http://schemas.microsoft.com/office/drawing/2014/main" val="1460600526"/>
                  </a:ext>
                </a:extLst>
              </a:tr>
              <a:tr h="377951">
                <a:tc>
                  <a:txBody>
                    <a:bodyPr/>
                    <a:lstStyle/>
                    <a:p>
                      <a:r>
                        <a:rPr lang="en-US" dirty="0">
                          <a:solidFill>
                            <a:schemeClr val="accent5"/>
                          </a:solidFill>
                        </a:rPr>
                        <a:t>Point Estimates</a:t>
                      </a:r>
                    </a:p>
                  </a:txBody>
                  <a:tcPr/>
                </a:tc>
                <a:tc>
                  <a:txBody>
                    <a:bodyPr/>
                    <a:lstStyle/>
                    <a:p>
                      <a:r>
                        <a:rPr lang="de-DE" dirty="0">
                          <a:solidFill>
                            <a:schemeClr val="accent5"/>
                          </a:solidFill>
                        </a:rPr>
                        <a:t>1.8</a:t>
                      </a:r>
                      <a:endParaRPr lang="en-US" dirty="0">
                        <a:solidFill>
                          <a:schemeClr val="accent5"/>
                        </a:solidFill>
                      </a:endParaRPr>
                    </a:p>
                  </a:txBody>
                  <a:tcPr/>
                </a:tc>
                <a:tc>
                  <a:txBody>
                    <a:bodyPr/>
                    <a:lstStyle/>
                    <a:p>
                      <a:r>
                        <a:rPr lang="de-DE" dirty="0">
                          <a:solidFill>
                            <a:schemeClr val="accent5"/>
                          </a:solidFill>
                        </a:rPr>
                        <a:t>13.8</a:t>
                      </a:r>
                      <a:endParaRPr lang="en-US" dirty="0">
                        <a:solidFill>
                          <a:schemeClr val="accent5"/>
                        </a:solidFill>
                      </a:endParaRPr>
                    </a:p>
                  </a:txBody>
                  <a:tcPr/>
                </a:tc>
                <a:tc>
                  <a:txBody>
                    <a:bodyPr/>
                    <a:lstStyle/>
                    <a:p>
                      <a:r>
                        <a:rPr lang="de-DE" dirty="0">
                          <a:solidFill>
                            <a:schemeClr val="accent5"/>
                          </a:solidFill>
                        </a:rPr>
                        <a:t>18.2</a:t>
                      </a:r>
                      <a:endParaRPr lang="en-US" dirty="0">
                        <a:solidFill>
                          <a:schemeClr val="accent5"/>
                        </a:solidFill>
                      </a:endParaRPr>
                    </a:p>
                  </a:txBody>
                  <a:tcPr/>
                </a:tc>
                <a:tc>
                  <a:txBody>
                    <a:bodyPr/>
                    <a:lstStyle/>
                    <a:p>
                      <a:r>
                        <a:rPr lang="de-DE" dirty="0">
                          <a:solidFill>
                            <a:schemeClr val="accent5"/>
                          </a:solidFill>
                        </a:rPr>
                        <a:t>19.2</a:t>
                      </a:r>
                      <a:endParaRPr lang="en-US" dirty="0">
                        <a:solidFill>
                          <a:schemeClr val="accent5"/>
                        </a:solidFill>
                      </a:endParaRPr>
                    </a:p>
                  </a:txBody>
                  <a:tcPr/>
                </a:tc>
                <a:extLst>
                  <a:ext uri="{0D108BD9-81ED-4DB2-BD59-A6C34878D82A}">
                    <a16:rowId xmlns:a16="http://schemas.microsoft.com/office/drawing/2014/main" val="673019152"/>
                  </a:ext>
                </a:extLst>
              </a:tr>
              <a:tr h="377951">
                <a:tc>
                  <a:txBody>
                    <a:bodyPr/>
                    <a:lstStyle/>
                    <a:p>
                      <a:r>
                        <a:rPr lang="en-US" dirty="0">
                          <a:solidFill>
                            <a:schemeClr val="accent5"/>
                          </a:solidFill>
                        </a:rPr>
                        <a:t>True or False</a:t>
                      </a:r>
                    </a:p>
                  </a:txBody>
                  <a:tcPr/>
                </a:tc>
                <a:tc>
                  <a:txBody>
                    <a:bodyPr/>
                    <a:lstStyle/>
                    <a:p>
                      <a:r>
                        <a:rPr lang="de-DE" dirty="0">
                          <a:solidFill>
                            <a:schemeClr val="accent5"/>
                          </a:solidFill>
                        </a:rPr>
                        <a:t>0.7</a:t>
                      </a:r>
                      <a:endParaRPr lang="en-US" dirty="0">
                        <a:solidFill>
                          <a:schemeClr val="accent5"/>
                        </a:solidFill>
                      </a:endParaRPr>
                    </a:p>
                  </a:txBody>
                  <a:tcPr/>
                </a:tc>
                <a:tc>
                  <a:txBody>
                    <a:bodyPr/>
                    <a:lstStyle/>
                    <a:p>
                      <a:r>
                        <a:rPr lang="de-DE" dirty="0">
                          <a:solidFill>
                            <a:schemeClr val="accent5"/>
                          </a:solidFill>
                        </a:rPr>
                        <a:t>0.1</a:t>
                      </a:r>
                      <a:endParaRPr lang="en-US" dirty="0">
                        <a:solidFill>
                          <a:schemeClr val="accent5"/>
                        </a:solidFill>
                      </a:endParaRPr>
                    </a:p>
                  </a:txBody>
                  <a:tcPr/>
                </a:tc>
                <a:tc>
                  <a:txBody>
                    <a:bodyPr/>
                    <a:lstStyle/>
                    <a:p>
                      <a:r>
                        <a:rPr lang="de-DE" dirty="0">
                          <a:solidFill>
                            <a:schemeClr val="accent5"/>
                          </a:solidFill>
                        </a:rPr>
                        <a:t>1.3</a:t>
                      </a:r>
                      <a:endParaRPr lang="en-US" dirty="0">
                        <a:solidFill>
                          <a:schemeClr val="accent5"/>
                        </a:solidFill>
                      </a:endParaRPr>
                    </a:p>
                  </a:txBody>
                  <a:tcPr/>
                </a:tc>
                <a:tc>
                  <a:txBody>
                    <a:bodyPr/>
                    <a:lstStyle/>
                    <a:p>
                      <a:r>
                        <a:rPr lang="de-DE" dirty="0">
                          <a:solidFill>
                            <a:schemeClr val="accent5"/>
                          </a:solidFill>
                        </a:rPr>
                        <a:t>1.9</a:t>
                      </a:r>
                    </a:p>
                  </a:txBody>
                  <a:tcPr/>
                </a:tc>
                <a:extLst>
                  <a:ext uri="{0D108BD9-81ED-4DB2-BD59-A6C34878D82A}">
                    <a16:rowId xmlns:a16="http://schemas.microsoft.com/office/drawing/2014/main" val="4126870141"/>
                  </a:ext>
                </a:extLst>
              </a:tr>
              <a:tr h="377951">
                <a:tc>
                  <a:txBody>
                    <a:bodyPr/>
                    <a:lstStyle/>
                    <a:p>
                      <a:r>
                        <a:rPr lang="en-US" dirty="0">
                          <a:solidFill>
                            <a:schemeClr val="accent5"/>
                          </a:solidFill>
                        </a:rPr>
                        <a:t>True or False or I don’t know</a:t>
                      </a:r>
                    </a:p>
                  </a:txBody>
                  <a:tcPr/>
                </a:tc>
                <a:tc>
                  <a:txBody>
                    <a:bodyPr/>
                    <a:lstStyle/>
                    <a:p>
                      <a:r>
                        <a:rPr lang="de-DE" dirty="0">
                          <a:solidFill>
                            <a:schemeClr val="accent5"/>
                          </a:solidFill>
                        </a:rPr>
                        <a:t>0</a:t>
                      </a:r>
                      <a:endParaRPr lang="en-US" dirty="0">
                        <a:solidFill>
                          <a:schemeClr val="accent5"/>
                        </a:solidFill>
                      </a:endParaRPr>
                    </a:p>
                  </a:txBody>
                  <a:tcPr/>
                </a:tc>
                <a:tc>
                  <a:txBody>
                    <a:bodyPr/>
                    <a:lstStyle/>
                    <a:p>
                      <a:r>
                        <a:rPr lang="de-DE" dirty="0">
                          <a:solidFill>
                            <a:schemeClr val="accent5"/>
                          </a:solidFill>
                        </a:rPr>
                        <a:t>0.1</a:t>
                      </a:r>
                      <a:endParaRPr lang="en-US" dirty="0">
                        <a:solidFill>
                          <a:schemeClr val="accent5"/>
                        </a:solidFill>
                      </a:endParaRPr>
                    </a:p>
                  </a:txBody>
                  <a:tcPr/>
                </a:tc>
                <a:tc>
                  <a:txBody>
                    <a:bodyPr/>
                    <a:lstStyle/>
                    <a:p>
                      <a:r>
                        <a:rPr lang="de-DE" dirty="0">
                          <a:solidFill>
                            <a:schemeClr val="accent5"/>
                          </a:solidFill>
                        </a:rPr>
                        <a:t>0.3</a:t>
                      </a:r>
                      <a:endParaRPr lang="en-US" dirty="0">
                        <a:solidFill>
                          <a:schemeClr val="accent5"/>
                        </a:solidFill>
                      </a:endParaRPr>
                    </a:p>
                  </a:txBody>
                  <a:tcPr/>
                </a:tc>
                <a:tc>
                  <a:txBody>
                    <a:bodyPr/>
                    <a:lstStyle/>
                    <a:p>
                      <a:r>
                        <a:rPr lang="de-DE" dirty="0">
                          <a:solidFill>
                            <a:schemeClr val="accent5"/>
                          </a:solidFill>
                        </a:rPr>
                        <a:t>1.6</a:t>
                      </a:r>
                      <a:endParaRPr lang="en-US" dirty="0">
                        <a:solidFill>
                          <a:schemeClr val="accent5"/>
                        </a:solidFill>
                      </a:endParaRPr>
                    </a:p>
                  </a:txBody>
                  <a:tcPr/>
                </a:tc>
                <a:extLst>
                  <a:ext uri="{0D108BD9-81ED-4DB2-BD59-A6C34878D82A}">
                    <a16:rowId xmlns:a16="http://schemas.microsoft.com/office/drawing/2014/main" val="1822893433"/>
                  </a:ext>
                </a:extLst>
              </a:tr>
              <a:tr h="377951">
                <a:tc>
                  <a:txBody>
                    <a:bodyPr/>
                    <a:lstStyle/>
                    <a:p>
                      <a:r>
                        <a:rPr lang="en-US" dirty="0">
                          <a:solidFill>
                            <a:schemeClr val="accent5"/>
                          </a:solidFill>
                        </a:rPr>
                        <a:t>Multiple Choice Questions</a:t>
                      </a:r>
                    </a:p>
                  </a:txBody>
                  <a:tcPr/>
                </a:tc>
                <a:tc>
                  <a:txBody>
                    <a:bodyPr/>
                    <a:lstStyle/>
                    <a:p>
                      <a:r>
                        <a:rPr lang="de-DE" dirty="0">
                          <a:solidFill>
                            <a:schemeClr val="accent5"/>
                          </a:solidFill>
                        </a:rPr>
                        <a:t>0</a:t>
                      </a:r>
                      <a:endParaRPr lang="en-US" dirty="0">
                        <a:solidFill>
                          <a:schemeClr val="accent5"/>
                        </a:solidFill>
                      </a:endParaRPr>
                    </a:p>
                  </a:txBody>
                  <a:tcPr/>
                </a:tc>
                <a:tc>
                  <a:txBody>
                    <a:bodyPr/>
                    <a:lstStyle/>
                    <a:p>
                      <a:r>
                        <a:rPr lang="de-DE" dirty="0">
                          <a:solidFill>
                            <a:schemeClr val="accent5"/>
                          </a:solidFill>
                        </a:rPr>
                        <a:t>0</a:t>
                      </a:r>
                      <a:endParaRPr lang="en-US" dirty="0">
                        <a:solidFill>
                          <a:schemeClr val="accent5"/>
                        </a:solidFill>
                      </a:endParaRPr>
                    </a:p>
                  </a:txBody>
                  <a:tcPr/>
                </a:tc>
                <a:tc>
                  <a:txBody>
                    <a:bodyPr/>
                    <a:lstStyle/>
                    <a:p>
                      <a:r>
                        <a:rPr lang="de-DE" dirty="0">
                          <a:solidFill>
                            <a:schemeClr val="accent5"/>
                          </a:solidFill>
                        </a:rPr>
                        <a:t>0</a:t>
                      </a:r>
                      <a:endParaRPr lang="en-US" dirty="0">
                        <a:solidFill>
                          <a:schemeClr val="accent5"/>
                        </a:solidFill>
                      </a:endParaRPr>
                    </a:p>
                  </a:txBody>
                  <a:tcPr/>
                </a:tc>
                <a:tc>
                  <a:txBody>
                    <a:bodyPr/>
                    <a:lstStyle/>
                    <a:p>
                      <a:r>
                        <a:rPr lang="de-DE" dirty="0">
                          <a:solidFill>
                            <a:schemeClr val="accent5"/>
                          </a:solidFill>
                        </a:rPr>
                        <a:t>7.9</a:t>
                      </a:r>
                      <a:endParaRPr lang="en-US" dirty="0">
                        <a:solidFill>
                          <a:schemeClr val="accent5"/>
                        </a:solidFill>
                      </a:endParaRPr>
                    </a:p>
                  </a:txBody>
                  <a:tcPr/>
                </a:tc>
                <a:extLst>
                  <a:ext uri="{0D108BD9-81ED-4DB2-BD59-A6C34878D82A}">
                    <a16:rowId xmlns:a16="http://schemas.microsoft.com/office/drawing/2014/main" val="3066908226"/>
                  </a:ext>
                </a:extLst>
              </a:tr>
              <a:tr h="377951">
                <a:tc>
                  <a:txBody>
                    <a:bodyPr/>
                    <a:lstStyle/>
                    <a:p>
                      <a:r>
                        <a:rPr lang="en-US" dirty="0">
                          <a:solidFill>
                            <a:schemeClr val="accent5"/>
                          </a:solidFill>
                        </a:rPr>
                        <a:t>Free Uncertainty Estimates</a:t>
                      </a:r>
                    </a:p>
                  </a:txBody>
                  <a:tcPr/>
                </a:tc>
                <a:tc>
                  <a:txBody>
                    <a:bodyPr/>
                    <a:lstStyle/>
                    <a:p>
                      <a:r>
                        <a:rPr lang="de-DE" dirty="0">
                          <a:solidFill>
                            <a:schemeClr val="accent5"/>
                          </a:solidFill>
                        </a:rPr>
                        <a:t>4.7</a:t>
                      </a:r>
                      <a:endParaRPr lang="en-US" dirty="0">
                        <a:solidFill>
                          <a:schemeClr val="accent5"/>
                        </a:solidFill>
                      </a:endParaRPr>
                    </a:p>
                  </a:txBody>
                  <a:tcPr/>
                </a:tc>
                <a:tc>
                  <a:txBody>
                    <a:bodyPr/>
                    <a:lstStyle/>
                    <a:p>
                      <a:r>
                        <a:rPr lang="de-DE" dirty="0">
                          <a:solidFill>
                            <a:schemeClr val="accent5"/>
                          </a:solidFill>
                        </a:rPr>
                        <a:t>0.5</a:t>
                      </a:r>
                      <a:endParaRPr lang="en-US" dirty="0">
                        <a:solidFill>
                          <a:schemeClr val="accent5"/>
                        </a:solidFill>
                      </a:endParaRPr>
                    </a:p>
                  </a:txBody>
                  <a:tcPr/>
                </a:tc>
                <a:tc>
                  <a:txBody>
                    <a:bodyPr/>
                    <a:lstStyle/>
                    <a:p>
                      <a:r>
                        <a:rPr lang="de-DE" dirty="0">
                          <a:solidFill>
                            <a:schemeClr val="accent5"/>
                          </a:solidFill>
                        </a:rPr>
                        <a:t>6.3</a:t>
                      </a:r>
                      <a:endParaRPr lang="en-US" dirty="0">
                        <a:solidFill>
                          <a:schemeClr val="accent5"/>
                        </a:solidFill>
                      </a:endParaRPr>
                    </a:p>
                  </a:txBody>
                  <a:tcPr/>
                </a:tc>
                <a:tc>
                  <a:txBody>
                    <a:bodyPr/>
                    <a:lstStyle/>
                    <a:p>
                      <a:r>
                        <a:rPr lang="de-DE" dirty="0">
                          <a:solidFill>
                            <a:schemeClr val="accent5"/>
                          </a:solidFill>
                        </a:rPr>
                        <a:t>4.5</a:t>
                      </a:r>
                      <a:endParaRPr lang="en-US" dirty="0">
                        <a:solidFill>
                          <a:schemeClr val="accent5"/>
                        </a:solidFill>
                      </a:endParaRPr>
                    </a:p>
                  </a:txBody>
                  <a:tcPr/>
                </a:tc>
                <a:extLst>
                  <a:ext uri="{0D108BD9-81ED-4DB2-BD59-A6C34878D82A}">
                    <a16:rowId xmlns:a16="http://schemas.microsoft.com/office/drawing/2014/main" val="3280388055"/>
                  </a:ext>
                </a:extLst>
              </a:tr>
              <a:tr h="377951">
                <a:tc>
                  <a:txBody>
                    <a:bodyPr/>
                    <a:lstStyle/>
                    <a:p>
                      <a:r>
                        <a:rPr lang="en-US" dirty="0">
                          <a:solidFill>
                            <a:schemeClr val="accent5"/>
                          </a:solidFill>
                        </a:rPr>
                        <a:t>Confidence Intervals</a:t>
                      </a:r>
                    </a:p>
                  </a:txBody>
                  <a:tcPr/>
                </a:tc>
                <a:tc>
                  <a:txBody>
                    <a:bodyPr/>
                    <a:lstStyle/>
                    <a:p>
                      <a:r>
                        <a:rPr lang="de-DE" dirty="0">
                          <a:solidFill>
                            <a:schemeClr val="accent5"/>
                          </a:solidFill>
                        </a:rPr>
                        <a:t>0.7</a:t>
                      </a:r>
                      <a:endParaRPr lang="en-US" dirty="0">
                        <a:solidFill>
                          <a:schemeClr val="accent5"/>
                        </a:solidFill>
                      </a:endParaRPr>
                    </a:p>
                  </a:txBody>
                  <a:tcPr/>
                </a:tc>
                <a:tc>
                  <a:txBody>
                    <a:bodyPr/>
                    <a:lstStyle/>
                    <a:p>
                      <a:r>
                        <a:rPr lang="de-DE" dirty="0">
                          <a:solidFill>
                            <a:schemeClr val="accent5"/>
                          </a:solidFill>
                        </a:rPr>
                        <a:t>0.5</a:t>
                      </a:r>
                      <a:endParaRPr lang="en-US" dirty="0">
                        <a:solidFill>
                          <a:schemeClr val="accent5"/>
                        </a:solidFill>
                      </a:endParaRPr>
                    </a:p>
                  </a:txBody>
                  <a:tcPr/>
                </a:tc>
                <a:tc>
                  <a:txBody>
                    <a:bodyPr/>
                    <a:lstStyle/>
                    <a:p>
                      <a:r>
                        <a:rPr lang="de-DE" dirty="0">
                          <a:solidFill>
                            <a:schemeClr val="accent5"/>
                          </a:solidFill>
                        </a:rPr>
                        <a:t>11.7</a:t>
                      </a:r>
                      <a:endParaRPr lang="en-US" dirty="0">
                        <a:solidFill>
                          <a:schemeClr val="accent5"/>
                        </a:solidFill>
                      </a:endParaRPr>
                    </a:p>
                  </a:txBody>
                  <a:tcPr/>
                </a:tc>
                <a:tc>
                  <a:txBody>
                    <a:bodyPr/>
                    <a:lstStyle/>
                    <a:p>
                      <a:r>
                        <a:rPr lang="de-DE" dirty="0">
                          <a:solidFill>
                            <a:schemeClr val="accent5"/>
                          </a:solidFill>
                        </a:rPr>
                        <a:t>30</a:t>
                      </a:r>
                      <a:endParaRPr lang="en-US" dirty="0">
                        <a:solidFill>
                          <a:schemeClr val="accent5"/>
                        </a:solidFill>
                      </a:endParaRPr>
                    </a:p>
                  </a:txBody>
                  <a:tcPr/>
                </a:tc>
                <a:extLst>
                  <a:ext uri="{0D108BD9-81ED-4DB2-BD59-A6C34878D82A}">
                    <a16:rowId xmlns:a16="http://schemas.microsoft.com/office/drawing/2014/main" val="3343927902"/>
                  </a:ext>
                </a:extLst>
              </a:tr>
              <a:tr h="377951">
                <a:tc>
                  <a:txBody>
                    <a:bodyPr/>
                    <a:lstStyle/>
                    <a:p>
                      <a:r>
                        <a:rPr lang="en-US" dirty="0">
                          <a:solidFill>
                            <a:schemeClr val="accent5"/>
                          </a:solidFill>
                        </a:rPr>
                        <a:t>Mean share of ambiguous answers</a:t>
                      </a:r>
                    </a:p>
                  </a:txBody>
                  <a:tcPr/>
                </a:tc>
                <a:tc>
                  <a:txBody>
                    <a:bodyPr/>
                    <a:lstStyle/>
                    <a:p>
                      <a:r>
                        <a:rPr lang="de-DE" dirty="0">
                          <a:solidFill>
                            <a:schemeClr val="accent5"/>
                          </a:solidFill>
                        </a:rPr>
                        <a:t>1.3</a:t>
                      </a:r>
                      <a:endParaRPr lang="en-US" dirty="0">
                        <a:solidFill>
                          <a:schemeClr val="accent5"/>
                        </a:solidFill>
                      </a:endParaRPr>
                    </a:p>
                  </a:txBody>
                  <a:tcPr/>
                </a:tc>
                <a:tc>
                  <a:txBody>
                    <a:bodyPr/>
                    <a:lstStyle/>
                    <a:p>
                      <a:r>
                        <a:rPr lang="de-DE" dirty="0">
                          <a:solidFill>
                            <a:schemeClr val="accent5"/>
                          </a:solidFill>
                        </a:rPr>
                        <a:t>2.5</a:t>
                      </a:r>
                      <a:endParaRPr lang="en-US" dirty="0">
                        <a:solidFill>
                          <a:schemeClr val="accent5"/>
                        </a:solidFill>
                      </a:endParaRPr>
                    </a:p>
                  </a:txBody>
                  <a:tcPr/>
                </a:tc>
                <a:tc>
                  <a:txBody>
                    <a:bodyPr/>
                    <a:lstStyle/>
                    <a:p>
                      <a:r>
                        <a:rPr lang="de-DE" dirty="0">
                          <a:solidFill>
                            <a:schemeClr val="accent5"/>
                          </a:solidFill>
                        </a:rPr>
                        <a:t>6.3</a:t>
                      </a:r>
                      <a:endParaRPr lang="en-US" dirty="0">
                        <a:solidFill>
                          <a:schemeClr val="accent5"/>
                        </a:solidFill>
                      </a:endParaRPr>
                    </a:p>
                  </a:txBody>
                  <a:tcPr/>
                </a:tc>
                <a:tc>
                  <a:txBody>
                    <a:bodyPr/>
                    <a:lstStyle/>
                    <a:p>
                      <a:r>
                        <a:rPr lang="de-DE" dirty="0">
                          <a:solidFill>
                            <a:schemeClr val="accent5"/>
                          </a:solidFill>
                        </a:rPr>
                        <a:t>10.9</a:t>
                      </a:r>
                      <a:endParaRPr lang="en-US" dirty="0">
                        <a:solidFill>
                          <a:schemeClr val="accent5"/>
                        </a:solidFill>
                      </a:endParaRPr>
                    </a:p>
                  </a:txBody>
                  <a:tcPr/>
                </a:tc>
                <a:extLst>
                  <a:ext uri="{0D108BD9-81ED-4DB2-BD59-A6C34878D82A}">
                    <a16:rowId xmlns:a16="http://schemas.microsoft.com/office/drawing/2014/main" val="2638334050"/>
                  </a:ext>
                </a:extLst>
              </a:tr>
            </a:tbl>
          </a:graphicData>
        </a:graphic>
      </p:graphicFrame>
      <p:sp>
        <p:nvSpPr>
          <p:cNvPr id="3" name="Rechteck 2">
            <a:extLst>
              <a:ext uri="{FF2B5EF4-FFF2-40B4-BE49-F238E27FC236}">
                <a16:creationId xmlns:a16="http://schemas.microsoft.com/office/drawing/2014/main" id="{35499EC5-A7CC-59E6-9CD6-01F30FC4DC8A}"/>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Google Shape;413;p36">
            <a:extLst>
              <a:ext uri="{FF2B5EF4-FFF2-40B4-BE49-F238E27FC236}">
                <a16:creationId xmlns:a16="http://schemas.microsoft.com/office/drawing/2014/main" id="{A25C1E66-5521-693C-5D83-3B6757C4E7A6}"/>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797B7CCD-E1D7-061F-C754-733ADF2248D2}"/>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40F0520D-F180-9EAF-E607-24B887CB3276}"/>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2D8D77EA-59AF-B9CC-9A6F-33425E5FA683}"/>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D64DDB2E-F1F7-F7C2-8909-7CA9341EF542}"/>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2984C1E6-3AAD-D9D7-25ED-71CB33C2C05C}"/>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oogle Shape;92;p14">
            <a:extLst>
              <a:ext uri="{FF2B5EF4-FFF2-40B4-BE49-F238E27FC236}">
                <a16:creationId xmlns:a16="http://schemas.microsoft.com/office/drawing/2014/main" id="{781410B0-06C2-8EFA-4930-899D3CABDA4E}"/>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250" dirty="0"/>
              <a:t>3. LARGER MODELS  RETURN FEWER AMBIGUOUS ANSWERS</a:t>
            </a:r>
          </a:p>
        </p:txBody>
      </p:sp>
      <p:sp>
        <p:nvSpPr>
          <p:cNvPr id="11" name="Slide Number Placeholder 10">
            <a:extLst>
              <a:ext uri="{FF2B5EF4-FFF2-40B4-BE49-F238E27FC236}">
                <a16:creationId xmlns:a16="http://schemas.microsoft.com/office/drawing/2014/main" id="{4E8456AE-02F3-0261-4359-0F76C9AB6693}"/>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17</a:t>
            </a:fld>
            <a:endParaRPr lang="de"/>
          </a:p>
        </p:txBody>
      </p:sp>
    </p:spTree>
    <p:extLst>
      <p:ext uri="{BB962C8B-B14F-4D97-AF65-F5344CB8AC3E}">
        <p14:creationId xmlns:p14="http://schemas.microsoft.com/office/powerpoint/2010/main" val="2419322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DAD05E70-09F2-C2C5-5957-E24EF420293E}"/>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15CFD27A-BC15-7952-DD99-3041C077ABC1}"/>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2BF68B4D-1148-4D66-67A7-1A843A5205BD}"/>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3BD9A663-FF19-3DC0-8CA0-D04D11664103}"/>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FCBE68B7-C066-F89D-099F-88E671DE96F8}"/>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91F3275B-7969-5685-37F6-B47F7AA5CDC4}"/>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3284A688-47F4-D463-04BD-07E810082BA4}"/>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oogle Shape;92;p14">
            <a:extLst>
              <a:ext uri="{FF2B5EF4-FFF2-40B4-BE49-F238E27FC236}">
                <a16:creationId xmlns:a16="http://schemas.microsoft.com/office/drawing/2014/main" id="{D322CCAB-5AAD-E432-B362-B59094C98D68}"/>
              </a:ext>
            </a:extLst>
          </p:cNvPr>
          <p:cNvSpPr txBox="1">
            <a:spLocks/>
          </p:cNvSpPr>
          <p:nvPr/>
        </p:nvSpPr>
        <p:spPr>
          <a:xfrm>
            <a:off x="411562" y="615445"/>
            <a:ext cx="850121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300" dirty="0"/>
              <a:t>4. PROMPT DESIGN HAS SIGNIFICANT IMPACT ON RESULTS</a:t>
            </a:r>
          </a:p>
        </p:txBody>
      </p:sp>
      <p:pic>
        <p:nvPicPr>
          <p:cNvPr id="13" name="Graphic 12">
            <a:extLst>
              <a:ext uri="{FF2B5EF4-FFF2-40B4-BE49-F238E27FC236}">
                <a16:creationId xmlns:a16="http://schemas.microsoft.com/office/drawing/2014/main" id="{D3C50A7F-5443-C078-2765-6DBBC43C3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596" y="1097001"/>
            <a:ext cx="7348633" cy="3957829"/>
          </a:xfrm>
          <a:prstGeom prst="rect">
            <a:avLst/>
          </a:prstGeom>
        </p:spPr>
      </p:pic>
      <p:sp>
        <p:nvSpPr>
          <p:cNvPr id="4" name="Slide Number Placeholder 3">
            <a:extLst>
              <a:ext uri="{FF2B5EF4-FFF2-40B4-BE49-F238E27FC236}">
                <a16:creationId xmlns:a16="http://schemas.microsoft.com/office/drawing/2014/main" id="{AA781F41-4E47-CA1B-1C9C-52611DDBB240}"/>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18</a:t>
            </a:fld>
            <a:endParaRPr lang="de"/>
          </a:p>
        </p:txBody>
      </p:sp>
    </p:spTree>
    <p:extLst>
      <p:ext uri="{BB962C8B-B14F-4D97-AF65-F5344CB8AC3E}">
        <p14:creationId xmlns:p14="http://schemas.microsoft.com/office/powerpoint/2010/main" val="344313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9A70CB3A-D940-106F-3916-DD888579D7B3}"/>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Google Shape;413;p36">
            <a:extLst>
              <a:ext uri="{FF2B5EF4-FFF2-40B4-BE49-F238E27FC236}">
                <a16:creationId xmlns:a16="http://schemas.microsoft.com/office/drawing/2014/main" id="{C703B1DC-0DED-86E4-0097-ABC26943A7A3}"/>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AC3DC939-1D63-F67A-F191-DE432AC55781}"/>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BB565E6C-EECA-E613-81A1-27ECC49BB93D}"/>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4400E9BB-5463-A62E-949B-75488752556A}"/>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ECF59F44-7C59-2C15-7289-76645FD86C7C}"/>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F5000145-A7B9-0DB6-AC0D-2B946ABD91A8}"/>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oogle Shape;92;p14">
            <a:extLst>
              <a:ext uri="{FF2B5EF4-FFF2-40B4-BE49-F238E27FC236}">
                <a16:creationId xmlns:a16="http://schemas.microsoft.com/office/drawing/2014/main" id="{50204C4A-856C-7CD6-6991-6EAE1E7E2026}"/>
              </a:ext>
            </a:extLst>
          </p:cNvPr>
          <p:cNvSpPr txBox="1">
            <a:spLocks/>
          </p:cNvSpPr>
          <p:nvPr/>
        </p:nvSpPr>
        <p:spPr>
          <a:xfrm>
            <a:off x="411562" y="615445"/>
            <a:ext cx="855376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300" dirty="0"/>
              <a:t>4. PROMPT DESIGN HAS SIGNIFICANT IMPACT ON RESULTS </a:t>
            </a:r>
          </a:p>
        </p:txBody>
      </p:sp>
      <p:pic>
        <p:nvPicPr>
          <p:cNvPr id="11" name="Graphic 10">
            <a:extLst>
              <a:ext uri="{FF2B5EF4-FFF2-40B4-BE49-F238E27FC236}">
                <a16:creationId xmlns:a16="http://schemas.microsoft.com/office/drawing/2014/main" id="{105D28F3-DE8C-7D0C-8282-02808B5EA0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562" y="1208049"/>
            <a:ext cx="3859321" cy="3320006"/>
          </a:xfrm>
          <a:prstGeom prst="rect">
            <a:avLst/>
          </a:prstGeom>
        </p:spPr>
      </p:pic>
      <p:sp>
        <p:nvSpPr>
          <p:cNvPr id="3" name="Slide Number Placeholder 2">
            <a:extLst>
              <a:ext uri="{FF2B5EF4-FFF2-40B4-BE49-F238E27FC236}">
                <a16:creationId xmlns:a16="http://schemas.microsoft.com/office/drawing/2014/main" id="{1525ABA3-2434-D780-3AE9-3E294FC38041}"/>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19</a:t>
            </a:fld>
            <a:endParaRPr lang="de"/>
          </a:p>
        </p:txBody>
      </p:sp>
      <p:pic>
        <p:nvPicPr>
          <p:cNvPr id="15" name="Graphic 14">
            <a:extLst>
              <a:ext uri="{FF2B5EF4-FFF2-40B4-BE49-F238E27FC236}">
                <a16:creationId xmlns:a16="http://schemas.microsoft.com/office/drawing/2014/main" id="{FAB3472B-8A95-BB42-F1BE-76635D0AD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03805" y="1221166"/>
            <a:ext cx="3839351" cy="3706109"/>
          </a:xfrm>
          <a:prstGeom prst="rect">
            <a:avLst/>
          </a:prstGeom>
        </p:spPr>
      </p:pic>
    </p:spTree>
    <p:extLst>
      <p:ext uri="{BB962C8B-B14F-4D97-AF65-F5344CB8AC3E}">
        <p14:creationId xmlns:p14="http://schemas.microsoft.com/office/powerpoint/2010/main" val="197820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41" name="Gruppieren 40">
            <a:extLst>
              <a:ext uri="{FF2B5EF4-FFF2-40B4-BE49-F238E27FC236}">
                <a16:creationId xmlns:a16="http://schemas.microsoft.com/office/drawing/2014/main" id="{27A53059-3542-DCC3-7865-7E94AFC66728}"/>
              </a:ext>
            </a:extLst>
          </p:cNvPr>
          <p:cNvGrpSpPr/>
          <p:nvPr/>
        </p:nvGrpSpPr>
        <p:grpSpPr>
          <a:xfrm>
            <a:off x="1035056" y="1727649"/>
            <a:ext cx="3420000" cy="468659"/>
            <a:chOff x="1365987" y="1441924"/>
            <a:chExt cx="3960000" cy="468659"/>
          </a:xfrm>
        </p:grpSpPr>
        <p:sp>
          <p:nvSpPr>
            <p:cNvPr id="19" name="Rechteck 18">
              <a:extLst>
                <a:ext uri="{FF2B5EF4-FFF2-40B4-BE49-F238E27FC236}">
                  <a16:creationId xmlns:a16="http://schemas.microsoft.com/office/drawing/2014/main" id="{B001010F-BA6A-8091-267A-5B3EACCBADA4}"/>
                </a:ext>
              </a:extLst>
            </p:cNvPr>
            <p:cNvSpPr/>
            <p:nvPr/>
          </p:nvSpPr>
          <p:spPr>
            <a:xfrm>
              <a:off x="1365987" y="1441924"/>
              <a:ext cx="3960000" cy="46865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sz="2000"/>
            </a:p>
          </p:txBody>
        </p:sp>
        <p:sp>
          <p:nvSpPr>
            <p:cNvPr id="22" name="Textfeld 21">
              <a:extLst>
                <a:ext uri="{FF2B5EF4-FFF2-40B4-BE49-F238E27FC236}">
                  <a16:creationId xmlns:a16="http://schemas.microsoft.com/office/drawing/2014/main" id="{894BBC77-EFD9-89D8-1922-03185DCF8D21}"/>
                </a:ext>
              </a:extLst>
            </p:cNvPr>
            <p:cNvSpPr txBox="1"/>
            <p:nvPr/>
          </p:nvSpPr>
          <p:spPr>
            <a:xfrm>
              <a:off x="1508261" y="1476198"/>
              <a:ext cx="2113079" cy="400110"/>
            </a:xfrm>
            <a:prstGeom prst="rect">
              <a:avLst/>
            </a:prstGeom>
            <a:noFill/>
          </p:spPr>
          <p:txBody>
            <a:bodyPr wrap="none" rtlCol="0">
              <a:spAutoFit/>
            </a:bodyPr>
            <a:lstStyle/>
            <a:p>
              <a:r>
                <a:rPr lang="de-DE" sz="2000" b="1" dirty="0">
                  <a:solidFill>
                    <a:schemeClr val="bg1"/>
                  </a:solidFill>
                  <a:latin typeface="Raleway" pitchFamily="2" charset="77"/>
                </a:rPr>
                <a:t>KEY CONCEPTS</a:t>
              </a:r>
            </a:p>
          </p:txBody>
        </p:sp>
      </p:grpSp>
      <p:sp>
        <p:nvSpPr>
          <p:cNvPr id="36" name="Rechteck 35">
            <a:extLst>
              <a:ext uri="{FF2B5EF4-FFF2-40B4-BE49-F238E27FC236}">
                <a16:creationId xmlns:a16="http://schemas.microsoft.com/office/drawing/2014/main" id="{1A41592C-71B8-5D66-58A6-D7E14CD8C921}"/>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1">
            <a:extLst>
              <a:ext uri="{FF2B5EF4-FFF2-40B4-BE49-F238E27FC236}">
                <a16:creationId xmlns:a16="http://schemas.microsoft.com/office/drawing/2014/main" id="{5C43FEA3-FE13-138C-6067-D031DCF19F42}"/>
              </a:ext>
            </a:extLst>
          </p:cNvPr>
          <p:cNvGrpSpPr/>
          <p:nvPr/>
        </p:nvGrpSpPr>
        <p:grpSpPr>
          <a:xfrm>
            <a:off x="205106" y="1584728"/>
            <a:ext cx="754500" cy="754500"/>
            <a:chOff x="-126436" y="1356399"/>
            <a:chExt cx="754500" cy="754500"/>
          </a:xfrm>
        </p:grpSpPr>
        <p:sp>
          <p:nvSpPr>
            <p:cNvPr id="37" name="Google Shape;243;p35">
              <a:extLst>
                <a:ext uri="{FF2B5EF4-FFF2-40B4-BE49-F238E27FC236}">
                  <a16:creationId xmlns:a16="http://schemas.microsoft.com/office/drawing/2014/main" id="{C3D7DDEA-8521-733F-4168-EA064C061AC5}"/>
                </a:ext>
              </a:extLst>
            </p:cNvPr>
            <p:cNvSpPr/>
            <p:nvPr/>
          </p:nvSpPr>
          <p:spPr>
            <a:xfrm>
              <a:off x="-126436" y="1356399"/>
              <a:ext cx="754500" cy="754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247;p35">
              <a:extLst>
                <a:ext uri="{FF2B5EF4-FFF2-40B4-BE49-F238E27FC236}">
                  <a16:creationId xmlns:a16="http://schemas.microsoft.com/office/drawing/2014/main" id="{04A3F65E-F761-3B13-4F22-AA58A937F7A9}"/>
                </a:ext>
              </a:extLst>
            </p:cNvPr>
            <p:cNvSpPr txBox="1">
              <a:spLocks/>
            </p:cNvSpPr>
            <p:nvPr/>
          </p:nvSpPr>
          <p:spPr>
            <a:xfrm>
              <a:off x="-50986" y="1545549"/>
              <a:ext cx="603600" cy="37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latin typeface="Raleway" pitchFamily="2" charset="77"/>
                </a:rPr>
                <a:t>01.</a:t>
              </a:r>
              <a:endParaRPr lang="en" sz="1200" b="1" dirty="0">
                <a:solidFill>
                  <a:schemeClr val="bg1"/>
                </a:solidFill>
                <a:latin typeface="Raleway" pitchFamily="2" charset="77"/>
              </a:endParaRPr>
            </a:p>
          </p:txBody>
        </p:sp>
      </p:grpSp>
      <p:grpSp>
        <p:nvGrpSpPr>
          <p:cNvPr id="45" name="Gruppieren 44">
            <a:extLst>
              <a:ext uri="{FF2B5EF4-FFF2-40B4-BE49-F238E27FC236}">
                <a16:creationId xmlns:a16="http://schemas.microsoft.com/office/drawing/2014/main" id="{B9A38313-AFA6-6E26-637B-7ECCB1177109}"/>
              </a:ext>
            </a:extLst>
          </p:cNvPr>
          <p:cNvGrpSpPr/>
          <p:nvPr/>
        </p:nvGrpSpPr>
        <p:grpSpPr>
          <a:xfrm>
            <a:off x="5511379" y="1727978"/>
            <a:ext cx="3420000" cy="468000"/>
            <a:chOff x="5440522" y="1972463"/>
            <a:chExt cx="3420000" cy="468000"/>
          </a:xfrm>
        </p:grpSpPr>
        <p:sp>
          <p:nvSpPr>
            <p:cNvPr id="4" name="Rechteck 3">
              <a:extLst>
                <a:ext uri="{FF2B5EF4-FFF2-40B4-BE49-F238E27FC236}">
                  <a16:creationId xmlns:a16="http://schemas.microsoft.com/office/drawing/2014/main" id="{FD8223F7-8A7A-5198-862E-A8D054EDC47E}"/>
                </a:ext>
              </a:extLst>
            </p:cNvPr>
            <p:cNvSpPr/>
            <p:nvPr/>
          </p:nvSpPr>
          <p:spPr>
            <a:xfrm>
              <a:off x="5440522" y="1972463"/>
              <a:ext cx="3420000" cy="468000"/>
            </a:xfrm>
            <a:prstGeom prst="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sz="2000"/>
            </a:p>
          </p:txBody>
        </p:sp>
        <p:sp>
          <p:nvSpPr>
            <p:cNvPr id="6" name="Textfeld 5">
              <a:extLst>
                <a:ext uri="{FF2B5EF4-FFF2-40B4-BE49-F238E27FC236}">
                  <a16:creationId xmlns:a16="http://schemas.microsoft.com/office/drawing/2014/main" id="{C3523F0E-4CCD-9629-BBD3-A5595351F29F}"/>
                </a:ext>
              </a:extLst>
            </p:cNvPr>
            <p:cNvSpPr txBox="1"/>
            <p:nvPr/>
          </p:nvSpPr>
          <p:spPr>
            <a:xfrm>
              <a:off x="5569862" y="2006408"/>
              <a:ext cx="3240000" cy="400110"/>
            </a:xfrm>
            <a:prstGeom prst="rect">
              <a:avLst/>
            </a:prstGeom>
            <a:solidFill>
              <a:schemeClr val="accent3"/>
            </a:solidFill>
            <a:ln>
              <a:solidFill>
                <a:schemeClr val="accent3"/>
              </a:solidFill>
            </a:ln>
          </p:spPr>
          <p:txBody>
            <a:bodyPr wrap="square" rtlCol="0">
              <a:spAutoFit/>
            </a:bodyPr>
            <a:lstStyle/>
            <a:p>
              <a:r>
                <a:rPr lang="de-DE" sz="2000" b="1" dirty="0">
                  <a:solidFill>
                    <a:schemeClr val="bg1"/>
                  </a:solidFill>
                  <a:latin typeface="Raleway" pitchFamily="2" charset="77"/>
                </a:rPr>
                <a:t>RESEARCH QUESTIONS</a:t>
              </a:r>
            </a:p>
          </p:txBody>
        </p:sp>
      </p:grpSp>
      <p:grpSp>
        <p:nvGrpSpPr>
          <p:cNvPr id="46" name="Gruppieren 45">
            <a:extLst>
              <a:ext uri="{FF2B5EF4-FFF2-40B4-BE49-F238E27FC236}">
                <a16:creationId xmlns:a16="http://schemas.microsoft.com/office/drawing/2014/main" id="{3508E409-DF1F-DEE0-A9B1-D1137011F747}"/>
              </a:ext>
            </a:extLst>
          </p:cNvPr>
          <p:cNvGrpSpPr/>
          <p:nvPr/>
        </p:nvGrpSpPr>
        <p:grpSpPr>
          <a:xfrm>
            <a:off x="4692209" y="1584728"/>
            <a:ext cx="754500" cy="754500"/>
            <a:chOff x="4712199" y="1584728"/>
            <a:chExt cx="754500" cy="754500"/>
          </a:xfrm>
        </p:grpSpPr>
        <p:sp>
          <p:nvSpPr>
            <p:cNvPr id="8" name="Google Shape;243;p35">
              <a:extLst>
                <a:ext uri="{FF2B5EF4-FFF2-40B4-BE49-F238E27FC236}">
                  <a16:creationId xmlns:a16="http://schemas.microsoft.com/office/drawing/2014/main" id="{EF29BEA6-CA5B-F6E5-4BB4-830F319DD8D4}"/>
                </a:ext>
              </a:extLst>
            </p:cNvPr>
            <p:cNvSpPr/>
            <p:nvPr/>
          </p:nvSpPr>
          <p:spPr>
            <a:xfrm>
              <a:off x="4712199" y="1584728"/>
              <a:ext cx="754500" cy="754500"/>
            </a:xfrm>
            <a:prstGeom prst="ellipse">
              <a:avLst/>
            </a:prstGeom>
            <a:solidFill>
              <a:schemeClr val="accent3"/>
            </a:solidFill>
            <a:ln>
              <a:solidFill>
                <a:schemeClr val="accent3"/>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7;p35">
              <a:extLst>
                <a:ext uri="{FF2B5EF4-FFF2-40B4-BE49-F238E27FC236}">
                  <a16:creationId xmlns:a16="http://schemas.microsoft.com/office/drawing/2014/main" id="{3FA87F76-3771-7A17-0278-5C5AC547AA76}"/>
                </a:ext>
              </a:extLst>
            </p:cNvPr>
            <p:cNvSpPr txBox="1">
              <a:spLocks/>
            </p:cNvSpPr>
            <p:nvPr/>
          </p:nvSpPr>
          <p:spPr>
            <a:xfrm>
              <a:off x="4712199" y="1773878"/>
              <a:ext cx="754500" cy="3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latin typeface="Raleway" pitchFamily="2" charset="77"/>
                </a:rPr>
                <a:t>02.</a:t>
              </a:r>
              <a:endParaRPr lang="en" sz="1200" b="1" dirty="0">
                <a:solidFill>
                  <a:schemeClr val="bg1"/>
                </a:solidFill>
                <a:latin typeface="Raleway" pitchFamily="2" charset="77"/>
              </a:endParaRPr>
            </a:p>
          </p:txBody>
        </p:sp>
      </p:grpSp>
      <p:grpSp>
        <p:nvGrpSpPr>
          <p:cNvPr id="42" name="Gruppieren 41">
            <a:extLst>
              <a:ext uri="{FF2B5EF4-FFF2-40B4-BE49-F238E27FC236}">
                <a16:creationId xmlns:a16="http://schemas.microsoft.com/office/drawing/2014/main" id="{8BA95825-978B-A24F-AAEE-0F25E915C4C2}"/>
              </a:ext>
            </a:extLst>
          </p:cNvPr>
          <p:cNvGrpSpPr/>
          <p:nvPr/>
        </p:nvGrpSpPr>
        <p:grpSpPr>
          <a:xfrm>
            <a:off x="1035056" y="3338527"/>
            <a:ext cx="3420000" cy="468000"/>
            <a:chOff x="1365987" y="3338527"/>
            <a:chExt cx="3960000" cy="468000"/>
          </a:xfrm>
        </p:grpSpPr>
        <p:sp>
          <p:nvSpPr>
            <p:cNvPr id="12" name="Rechteck 11">
              <a:extLst>
                <a:ext uri="{FF2B5EF4-FFF2-40B4-BE49-F238E27FC236}">
                  <a16:creationId xmlns:a16="http://schemas.microsoft.com/office/drawing/2014/main" id="{B9C60E1D-DB7C-9A95-50FA-F0258FCD2F8E}"/>
                </a:ext>
              </a:extLst>
            </p:cNvPr>
            <p:cNvSpPr/>
            <p:nvPr/>
          </p:nvSpPr>
          <p:spPr>
            <a:xfrm>
              <a:off x="1365987" y="3338527"/>
              <a:ext cx="3960000" cy="468000"/>
            </a:xfrm>
            <a:prstGeom prst="rect">
              <a:avLst/>
            </a:prstGeom>
            <a:solidFill>
              <a:schemeClr val="accent5"/>
            </a:solidFill>
            <a:ln>
              <a:solidFill>
                <a:schemeClr val="accent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sz="2000"/>
            </a:p>
          </p:txBody>
        </p:sp>
        <p:sp>
          <p:nvSpPr>
            <p:cNvPr id="13" name="Textfeld 12">
              <a:extLst>
                <a:ext uri="{FF2B5EF4-FFF2-40B4-BE49-F238E27FC236}">
                  <a16:creationId xmlns:a16="http://schemas.microsoft.com/office/drawing/2014/main" id="{BA1D8C1A-B0C3-027B-ADCB-224C912348C0}"/>
                </a:ext>
              </a:extLst>
            </p:cNvPr>
            <p:cNvSpPr txBox="1"/>
            <p:nvPr/>
          </p:nvSpPr>
          <p:spPr>
            <a:xfrm>
              <a:off x="1508261" y="3372472"/>
              <a:ext cx="2122697" cy="400110"/>
            </a:xfrm>
            <a:prstGeom prst="rect">
              <a:avLst/>
            </a:prstGeom>
            <a:solidFill>
              <a:schemeClr val="accent5"/>
            </a:solidFill>
            <a:ln>
              <a:solidFill>
                <a:schemeClr val="accent5"/>
              </a:solidFill>
            </a:ln>
          </p:spPr>
          <p:txBody>
            <a:bodyPr wrap="none" rtlCol="0">
              <a:spAutoFit/>
            </a:bodyPr>
            <a:lstStyle/>
            <a:p>
              <a:r>
                <a:rPr lang="de-DE" sz="2000" b="1" dirty="0">
                  <a:solidFill>
                    <a:schemeClr val="bg1"/>
                  </a:solidFill>
                  <a:latin typeface="Raleway" pitchFamily="2" charset="77"/>
                </a:rPr>
                <a:t>MAIN FINDINGS</a:t>
              </a:r>
            </a:p>
          </p:txBody>
        </p:sp>
      </p:grpSp>
      <p:grpSp>
        <p:nvGrpSpPr>
          <p:cNvPr id="15" name="Gruppieren 14">
            <a:extLst>
              <a:ext uri="{FF2B5EF4-FFF2-40B4-BE49-F238E27FC236}">
                <a16:creationId xmlns:a16="http://schemas.microsoft.com/office/drawing/2014/main" id="{83F603A0-9DA1-5820-950B-0B6A168F0306}"/>
              </a:ext>
            </a:extLst>
          </p:cNvPr>
          <p:cNvGrpSpPr/>
          <p:nvPr/>
        </p:nvGrpSpPr>
        <p:grpSpPr>
          <a:xfrm>
            <a:off x="205106" y="3252998"/>
            <a:ext cx="754500" cy="754500"/>
            <a:chOff x="-126436" y="1356399"/>
            <a:chExt cx="754500" cy="754500"/>
          </a:xfrm>
          <a:solidFill>
            <a:schemeClr val="accent5"/>
          </a:solidFill>
        </p:grpSpPr>
        <p:sp>
          <p:nvSpPr>
            <p:cNvPr id="16" name="Google Shape;243;p35">
              <a:extLst>
                <a:ext uri="{FF2B5EF4-FFF2-40B4-BE49-F238E27FC236}">
                  <a16:creationId xmlns:a16="http://schemas.microsoft.com/office/drawing/2014/main" id="{7F48F14D-1343-E468-FA8C-99E42E6E45F3}"/>
                </a:ext>
              </a:extLst>
            </p:cNvPr>
            <p:cNvSpPr/>
            <p:nvPr/>
          </p:nvSpPr>
          <p:spPr>
            <a:xfrm>
              <a:off x="-126436" y="1356399"/>
              <a:ext cx="754500" cy="754500"/>
            </a:xfrm>
            <a:prstGeom prst="ellipse">
              <a:avLst/>
            </a:prstGeom>
            <a:grpFill/>
            <a:ln>
              <a:solidFill>
                <a:schemeClr val="accent5"/>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247;p35">
              <a:extLst>
                <a:ext uri="{FF2B5EF4-FFF2-40B4-BE49-F238E27FC236}">
                  <a16:creationId xmlns:a16="http://schemas.microsoft.com/office/drawing/2014/main" id="{4FF566CA-25E7-8E1E-234D-7699BC351BE9}"/>
                </a:ext>
              </a:extLst>
            </p:cNvPr>
            <p:cNvSpPr txBox="1">
              <a:spLocks/>
            </p:cNvSpPr>
            <p:nvPr/>
          </p:nvSpPr>
          <p:spPr>
            <a:xfrm>
              <a:off x="-126436" y="1545549"/>
              <a:ext cx="754500" cy="3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latin typeface="Raleway" pitchFamily="2" charset="77"/>
                </a:rPr>
                <a:t>03.</a:t>
              </a:r>
              <a:endParaRPr lang="en" sz="1200" b="1" dirty="0">
                <a:solidFill>
                  <a:schemeClr val="bg1"/>
                </a:solidFill>
                <a:latin typeface="Raleway" pitchFamily="2" charset="77"/>
              </a:endParaRPr>
            </a:p>
          </p:txBody>
        </p:sp>
      </p:grpSp>
      <p:grpSp>
        <p:nvGrpSpPr>
          <p:cNvPr id="43" name="Gruppieren 42">
            <a:extLst>
              <a:ext uri="{FF2B5EF4-FFF2-40B4-BE49-F238E27FC236}">
                <a16:creationId xmlns:a16="http://schemas.microsoft.com/office/drawing/2014/main" id="{847DB9E9-C6A3-06DC-DC98-D997ED28AA26}"/>
              </a:ext>
            </a:extLst>
          </p:cNvPr>
          <p:cNvGrpSpPr/>
          <p:nvPr/>
        </p:nvGrpSpPr>
        <p:grpSpPr>
          <a:xfrm>
            <a:off x="5511379" y="3338527"/>
            <a:ext cx="3420000" cy="468000"/>
            <a:chOff x="1365987" y="4430184"/>
            <a:chExt cx="3960000" cy="468000"/>
          </a:xfrm>
        </p:grpSpPr>
        <p:sp>
          <p:nvSpPr>
            <p:cNvPr id="25" name="Rechteck 24">
              <a:extLst>
                <a:ext uri="{FF2B5EF4-FFF2-40B4-BE49-F238E27FC236}">
                  <a16:creationId xmlns:a16="http://schemas.microsoft.com/office/drawing/2014/main" id="{1A5E5F39-042E-FF86-162C-E1EB0DA43C3E}"/>
                </a:ext>
              </a:extLst>
            </p:cNvPr>
            <p:cNvSpPr/>
            <p:nvPr/>
          </p:nvSpPr>
          <p:spPr>
            <a:xfrm>
              <a:off x="1365987" y="4430184"/>
              <a:ext cx="3960000" cy="468000"/>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sz="2000"/>
            </a:p>
          </p:txBody>
        </p:sp>
        <p:sp>
          <p:nvSpPr>
            <p:cNvPr id="33" name="Textfeld 32">
              <a:extLst>
                <a:ext uri="{FF2B5EF4-FFF2-40B4-BE49-F238E27FC236}">
                  <a16:creationId xmlns:a16="http://schemas.microsoft.com/office/drawing/2014/main" id="{7FC17465-4A98-7BCE-D8DA-B415FD039893}"/>
                </a:ext>
              </a:extLst>
            </p:cNvPr>
            <p:cNvSpPr txBox="1"/>
            <p:nvPr/>
          </p:nvSpPr>
          <p:spPr>
            <a:xfrm>
              <a:off x="1508261" y="4464129"/>
              <a:ext cx="2128890" cy="400110"/>
            </a:xfrm>
            <a:prstGeom prst="rect">
              <a:avLst/>
            </a:prstGeom>
            <a:solidFill>
              <a:schemeClr val="accent2"/>
            </a:solidFill>
            <a:ln>
              <a:solidFill>
                <a:schemeClr val="accent2"/>
              </a:solidFill>
            </a:ln>
          </p:spPr>
          <p:txBody>
            <a:bodyPr wrap="square" rtlCol="0">
              <a:spAutoFit/>
            </a:bodyPr>
            <a:lstStyle/>
            <a:p>
              <a:r>
                <a:rPr lang="de-DE" sz="2000" b="1" dirty="0">
                  <a:solidFill>
                    <a:schemeClr val="bg1"/>
                  </a:solidFill>
                  <a:latin typeface="Raleway" pitchFamily="2" charset="77"/>
                </a:rPr>
                <a:t>OUTLOOK</a:t>
              </a:r>
            </a:p>
          </p:txBody>
        </p:sp>
      </p:grpSp>
      <p:grpSp>
        <p:nvGrpSpPr>
          <p:cNvPr id="34" name="Gruppieren 33">
            <a:extLst>
              <a:ext uri="{FF2B5EF4-FFF2-40B4-BE49-F238E27FC236}">
                <a16:creationId xmlns:a16="http://schemas.microsoft.com/office/drawing/2014/main" id="{EB9F01B3-9469-8664-3C07-149C3B6A6D5C}"/>
              </a:ext>
            </a:extLst>
          </p:cNvPr>
          <p:cNvGrpSpPr/>
          <p:nvPr/>
        </p:nvGrpSpPr>
        <p:grpSpPr>
          <a:xfrm>
            <a:off x="4692209" y="3252998"/>
            <a:ext cx="754500" cy="754500"/>
            <a:chOff x="-126436" y="1356399"/>
            <a:chExt cx="754500" cy="754500"/>
          </a:xfrm>
          <a:solidFill>
            <a:schemeClr val="accent2"/>
          </a:solidFill>
        </p:grpSpPr>
        <p:sp>
          <p:nvSpPr>
            <p:cNvPr id="35" name="Google Shape;243;p35">
              <a:extLst>
                <a:ext uri="{FF2B5EF4-FFF2-40B4-BE49-F238E27FC236}">
                  <a16:creationId xmlns:a16="http://schemas.microsoft.com/office/drawing/2014/main" id="{48E5886B-6751-2FB3-E69D-7C38D7842317}"/>
                </a:ext>
              </a:extLst>
            </p:cNvPr>
            <p:cNvSpPr/>
            <p:nvPr/>
          </p:nvSpPr>
          <p:spPr>
            <a:xfrm>
              <a:off x="-126436" y="1356399"/>
              <a:ext cx="754500" cy="754500"/>
            </a:xfrm>
            <a:prstGeom prst="ellipse">
              <a:avLst/>
            </a:prstGeom>
            <a:grpFill/>
            <a:ln>
              <a:solidFill>
                <a:schemeClr val="accent2"/>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 name="Google Shape;247;p35">
              <a:extLst>
                <a:ext uri="{FF2B5EF4-FFF2-40B4-BE49-F238E27FC236}">
                  <a16:creationId xmlns:a16="http://schemas.microsoft.com/office/drawing/2014/main" id="{1939ADC8-108D-AD82-E78C-FB49C784C9EB}"/>
                </a:ext>
              </a:extLst>
            </p:cNvPr>
            <p:cNvSpPr txBox="1">
              <a:spLocks/>
            </p:cNvSpPr>
            <p:nvPr/>
          </p:nvSpPr>
          <p:spPr>
            <a:xfrm>
              <a:off x="-126436" y="1545549"/>
              <a:ext cx="754500" cy="3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dirty="0">
                  <a:solidFill>
                    <a:schemeClr val="bg1"/>
                  </a:solidFill>
                  <a:latin typeface="Raleway" pitchFamily="2" charset="77"/>
                </a:rPr>
                <a:t>04.</a:t>
              </a:r>
              <a:endParaRPr lang="en" sz="1200" b="1" dirty="0">
                <a:solidFill>
                  <a:schemeClr val="bg1"/>
                </a:solidFill>
                <a:latin typeface="Raleway" pitchFamily="2" charset="77"/>
              </a:endParaRPr>
            </a:p>
          </p:txBody>
        </p:sp>
      </p:grpSp>
      <p:sp>
        <p:nvSpPr>
          <p:cNvPr id="47" name="Google Shape;248;p35">
            <a:extLst>
              <a:ext uri="{FF2B5EF4-FFF2-40B4-BE49-F238E27FC236}">
                <a16:creationId xmlns:a16="http://schemas.microsoft.com/office/drawing/2014/main" id="{0FED8D31-7A13-BC73-AC4C-1E72ED376BD2}"/>
              </a:ext>
            </a:extLst>
          </p:cNvPr>
          <p:cNvSpPr txBox="1">
            <a:spLocks/>
          </p:cNvSpPr>
          <p:nvPr/>
        </p:nvSpPr>
        <p:spPr>
          <a:xfrm>
            <a:off x="1165917" y="2337637"/>
            <a:ext cx="365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endParaRPr lang="de-DE" sz="1800" dirty="0"/>
          </a:p>
        </p:txBody>
      </p:sp>
      <p:sp>
        <p:nvSpPr>
          <p:cNvPr id="48" name="Google Shape;248;p35">
            <a:extLst>
              <a:ext uri="{FF2B5EF4-FFF2-40B4-BE49-F238E27FC236}">
                <a16:creationId xmlns:a16="http://schemas.microsoft.com/office/drawing/2014/main" id="{69F112F5-E91C-084D-AC13-D01293738E23}"/>
              </a:ext>
            </a:extLst>
          </p:cNvPr>
          <p:cNvSpPr txBox="1">
            <a:spLocks/>
          </p:cNvSpPr>
          <p:nvPr/>
        </p:nvSpPr>
        <p:spPr>
          <a:xfrm>
            <a:off x="5634252" y="2338932"/>
            <a:ext cx="365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endParaRPr lang="de-DE" sz="1800" dirty="0"/>
          </a:p>
        </p:txBody>
      </p:sp>
      <p:sp>
        <p:nvSpPr>
          <p:cNvPr id="49" name="Google Shape;248;p35">
            <a:extLst>
              <a:ext uri="{FF2B5EF4-FFF2-40B4-BE49-F238E27FC236}">
                <a16:creationId xmlns:a16="http://schemas.microsoft.com/office/drawing/2014/main" id="{B0D307F8-EE1C-57AB-4596-44D9E4C48350}"/>
              </a:ext>
            </a:extLst>
          </p:cNvPr>
          <p:cNvSpPr txBox="1">
            <a:spLocks/>
          </p:cNvSpPr>
          <p:nvPr/>
        </p:nvSpPr>
        <p:spPr>
          <a:xfrm>
            <a:off x="1196759" y="3961732"/>
            <a:ext cx="365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endParaRPr lang="de-DE" sz="1800" dirty="0"/>
          </a:p>
          <a:p>
            <a:pPr marL="0" indent="0">
              <a:buNone/>
            </a:pPr>
            <a:endParaRPr lang="de-DE" sz="1800" dirty="0"/>
          </a:p>
        </p:txBody>
      </p:sp>
      <p:sp>
        <p:nvSpPr>
          <p:cNvPr id="50" name="Google Shape;248;p35">
            <a:extLst>
              <a:ext uri="{FF2B5EF4-FFF2-40B4-BE49-F238E27FC236}">
                <a16:creationId xmlns:a16="http://schemas.microsoft.com/office/drawing/2014/main" id="{405518F0-A890-048B-4B89-74CBE5C35EA3}"/>
              </a:ext>
            </a:extLst>
          </p:cNvPr>
          <p:cNvSpPr txBox="1">
            <a:spLocks/>
          </p:cNvSpPr>
          <p:nvPr/>
        </p:nvSpPr>
        <p:spPr>
          <a:xfrm>
            <a:off x="5634252" y="4013202"/>
            <a:ext cx="3650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endParaRPr lang="de-DE" sz="1800" dirty="0"/>
          </a:p>
        </p:txBody>
      </p:sp>
      <p:sp>
        <p:nvSpPr>
          <p:cNvPr id="51" name="Rechteck 50">
            <a:extLst>
              <a:ext uri="{FF2B5EF4-FFF2-40B4-BE49-F238E27FC236}">
                <a16:creationId xmlns:a16="http://schemas.microsoft.com/office/drawing/2014/main" id="{37661F7C-4D6B-238E-2118-FBDCBD7294FD}"/>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Google Shape;413;p36">
            <a:extLst>
              <a:ext uri="{FF2B5EF4-FFF2-40B4-BE49-F238E27FC236}">
                <a16:creationId xmlns:a16="http://schemas.microsoft.com/office/drawing/2014/main" id="{C1FB304F-E32E-A91F-10F5-34B05685D2BF}"/>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3" name="Google Shape;207;p33">
            <a:hlinkClick r:id="rId3" action="ppaction://hlinksldjump"/>
            <a:extLst>
              <a:ext uri="{FF2B5EF4-FFF2-40B4-BE49-F238E27FC236}">
                <a16:creationId xmlns:a16="http://schemas.microsoft.com/office/drawing/2014/main" id="{2869CE77-BBA8-998A-D30A-55273D3E7FBB}"/>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4" name="Google Shape;208;p33">
            <a:hlinkClick r:id="rId4" action="ppaction://hlinksldjump"/>
            <a:extLst>
              <a:ext uri="{FF2B5EF4-FFF2-40B4-BE49-F238E27FC236}">
                <a16:creationId xmlns:a16="http://schemas.microsoft.com/office/drawing/2014/main" id="{90A5A721-7985-B109-3793-F9E2F869A086}"/>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55" name="Google Shape;209;p33">
            <a:hlinkClick r:id="rId5" action="ppaction://hlinksldjump"/>
            <a:extLst>
              <a:ext uri="{FF2B5EF4-FFF2-40B4-BE49-F238E27FC236}">
                <a16:creationId xmlns:a16="http://schemas.microsoft.com/office/drawing/2014/main" id="{6271863A-6257-9308-F73C-DEA40766EA79}"/>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56" name="Google Shape;210;p33">
            <a:hlinkClick r:id="" action="ppaction://noaction"/>
            <a:extLst>
              <a:ext uri="{FF2B5EF4-FFF2-40B4-BE49-F238E27FC236}">
                <a16:creationId xmlns:a16="http://schemas.microsoft.com/office/drawing/2014/main" id="{58C544C1-582E-166C-520E-34101746B5AE}"/>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5" name="Google Shape;92;p14">
            <a:extLst>
              <a:ext uri="{FF2B5EF4-FFF2-40B4-BE49-F238E27FC236}">
                <a16:creationId xmlns:a16="http://schemas.microsoft.com/office/drawing/2014/main" id="{E618656D-A0BF-D6BC-75A2-9E5728FB4C84}"/>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 dirty="0">
                <a:latin typeface="Raleway" pitchFamily="2" charset="77"/>
              </a:rPr>
              <a:t>STRUCTURE</a:t>
            </a:r>
            <a:endParaRPr lang="de-DE" dirty="0"/>
          </a:p>
        </p:txBody>
      </p:sp>
      <p:sp>
        <p:nvSpPr>
          <p:cNvPr id="3" name="Slide Number Placeholder 2">
            <a:extLst>
              <a:ext uri="{FF2B5EF4-FFF2-40B4-BE49-F238E27FC236}">
                <a16:creationId xmlns:a16="http://schemas.microsoft.com/office/drawing/2014/main" id="{75B89590-5714-8C6B-0564-A9501976B840}"/>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a:t>
            </a:fld>
            <a:endParaRPr lang="de" dirty="0"/>
          </a:p>
        </p:txBody>
      </p:sp>
    </p:spTree>
    <p:extLst>
      <p:ext uri="{BB962C8B-B14F-4D97-AF65-F5344CB8AC3E}">
        <p14:creationId xmlns:p14="http://schemas.microsoft.com/office/powerpoint/2010/main" val="1564370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9D67BE2D-E111-D0A4-5EBD-89C95F5BDC02}"/>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1C3678"/>
              </a:solidFill>
            </a:endParaRPr>
          </a:p>
        </p:txBody>
      </p:sp>
      <p:sp>
        <p:nvSpPr>
          <p:cNvPr id="4" name="Google Shape;413;p36">
            <a:extLst>
              <a:ext uri="{FF2B5EF4-FFF2-40B4-BE49-F238E27FC236}">
                <a16:creationId xmlns:a16="http://schemas.microsoft.com/office/drawing/2014/main" id="{78D8AF11-1973-EC05-51CD-62ECC3CA27D3}"/>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6" name="Google Shape;207;p33">
            <a:hlinkClick r:id="rId3" action="ppaction://hlinksldjump"/>
            <a:extLst>
              <a:ext uri="{FF2B5EF4-FFF2-40B4-BE49-F238E27FC236}">
                <a16:creationId xmlns:a16="http://schemas.microsoft.com/office/drawing/2014/main" id="{4950F32C-CB79-054F-4DB8-6D405EE28FDC}"/>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7" name="Google Shape;208;p33">
            <a:hlinkClick r:id="rId4" action="ppaction://hlinksldjump"/>
            <a:extLst>
              <a:ext uri="{FF2B5EF4-FFF2-40B4-BE49-F238E27FC236}">
                <a16:creationId xmlns:a16="http://schemas.microsoft.com/office/drawing/2014/main" id="{A5D73E39-B14D-5D60-A6FC-6591052D9ABF}"/>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8" name="Google Shape;209;p33">
            <a:hlinkClick r:id="rId5" action="ppaction://hlinksldjump"/>
            <a:extLst>
              <a:ext uri="{FF2B5EF4-FFF2-40B4-BE49-F238E27FC236}">
                <a16:creationId xmlns:a16="http://schemas.microsoft.com/office/drawing/2014/main" id="{EDC233CC-F202-8E26-5D93-C519FB7B443E}"/>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9" name="Google Shape;210;p33">
            <a:hlinkClick r:id="" action="ppaction://noaction"/>
            <a:extLst>
              <a:ext uri="{FF2B5EF4-FFF2-40B4-BE49-F238E27FC236}">
                <a16:creationId xmlns:a16="http://schemas.microsoft.com/office/drawing/2014/main" id="{7832089A-693D-D3D0-3F90-6E47E0CE585B}"/>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0" name="Rechteck 9">
            <a:extLst>
              <a:ext uri="{FF2B5EF4-FFF2-40B4-BE49-F238E27FC236}">
                <a16:creationId xmlns:a16="http://schemas.microsoft.com/office/drawing/2014/main" id="{15705745-4383-B81C-86AD-719F489B11EA}"/>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oogle Shape;92;p14">
            <a:extLst>
              <a:ext uri="{FF2B5EF4-FFF2-40B4-BE49-F238E27FC236}">
                <a16:creationId xmlns:a16="http://schemas.microsoft.com/office/drawing/2014/main" id="{11B3D729-F454-B2F7-EE1F-CA46C1D5667B}"/>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5. ONLY BIGGEST MODEL IS SOMETIMES CALIBRATED</a:t>
            </a:r>
            <a:endParaRPr lang="de-DE" sz="2300" dirty="0"/>
          </a:p>
        </p:txBody>
      </p:sp>
      <p:pic>
        <p:nvPicPr>
          <p:cNvPr id="13" name="Graphic 12">
            <a:extLst>
              <a:ext uri="{FF2B5EF4-FFF2-40B4-BE49-F238E27FC236}">
                <a16:creationId xmlns:a16="http://schemas.microsoft.com/office/drawing/2014/main" id="{AA0096BC-287B-6EB7-0DB8-70308D80EE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562" y="1287024"/>
            <a:ext cx="3827929" cy="3293001"/>
          </a:xfrm>
          <a:prstGeom prst="rect">
            <a:avLst/>
          </a:prstGeom>
        </p:spPr>
      </p:pic>
      <p:pic>
        <p:nvPicPr>
          <p:cNvPr id="15" name="Graphic 14">
            <a:extLst>
              <a:ext uri="{FF2B5EF4-FFF2-40B4-BE49-F238E27FC236}">
                <a16:creationId xmlns:a16="http://schemas.microsoft.com/office/drawing/2014/main" id="{D5071EE8-9470-618C-169C-7C2711FA4B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64549" y="1287024"/>
            <a:ext cx="3827929" cy="3293001"/>
          </a:xfrm>
          <a:prstGeom prst="rect">
            <a:avLst/>
          </a:prstGeom>
        </p:spPr>
      </p:pic>
      <p:sp>
        <p:nvSpPr>
          <p:cNvPr id="3" name="Slide Number Placeholder 2">
            <a:extLst>
              <a:ext uri="{FF2B5EF4-FFF2-40B4-BE49-F238E27FC236}">
                <a16:creationId xmlns:a16="http://schemas.microsoft.com/office/drawing/2014/main" id="{9568C863-A749-D716-386A-8E3222E62E36}"/>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20</a:t>
            </a:fld>
            <a:endParaRPr lang="de"/>
          </a:p>
        </p:txBody>
      </p:sp>
    </p:spTree>
    <p:extLst>
      <p:ext uri="{BB962C8B-B14F-4D97-AF65-F5344CB8AC3E}">
        <p14:creationId xmlns:p14="http://schemas.microsoft.com/office/powerpoint/2010/main" val="167162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7B2B5B99-E14D-1F87-4AE4-10E3ACEAB5AA}"/>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3DD3E746-74D0-3FB0-0851-DCF7D9131219}"/>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26C316C8-9BC7-6BD5-F048-6F4174FD9A84}"/>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D0FE9E07-2B02-1AD5-E878-AA83914B8BEC}"/>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D506E51B-2D80-1E33-91B5-F9981EB1C34C}"/>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5F3A18D9-837A-D1F9-FC4A-E2B5A6E658AE}"/>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2A7AE8AA-748B-B82F-3DF3-5F21C0E857BE}"/>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oogle Shape;92;p14">
            <a:extLst>
              <a:ext uri="{FF2B5EF4-FFF2-40B4-BE49-F238E27FC236}">
                <a16:creationId xmlns:a16="http://schemas.microsoft.com/office/drawing/2014/main" id="{6B50C644-6BEC-C087-6DED-35B4C09FC2AF}"/>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WEAK CALIBRATION FOR FREE UNCERTAINTY ESTIMATES</a:t>
            </a:r>
            <a:endParaRPr lang="de-DE" sz="2300" dirty="0"/>
          </a:p>
        </p:txBody>
      </p:sp>
      <p:sp>
        <p:nvSpPr>
          <p:cNvPr id="10" name="Slide Number Placeholder 9">
            <a:extLst>
              <a:ext uri="{FF2B5EF4-FFF2-40B4-BE49-F238E27FC236}">
                <a16:creationId xmlns:a16="http://schemas.microsoft.com/office/drawing/2014/main" id="{5BBEFA53-6C84-62C2-C5D4-FD69EDDD9FCA}"/>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21</a:t>
            </a:fld>
            <a:endParaRPr lang="de"/>
          </a:p>
        </p:txBody>
      </p:sp>
      <p:pic>
        <p:nvPicPr>
          <p:cNvPr id="13" name="Graphic 12">
            <a:extLst>
              <a:ext uri="{FF2B5EF4-FFF2-40B4-BE49-F238E27FC236}">
                <a16:creationId xmlns:a16="http://schemas.microsoft.com/office/drawing/2014/main" id="{B0D151AD-D2E2-4B12-0554-0BD6E32E8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826" y="1103450"/>
            <a:ext cx="7281259" cy="3812178"/>
          </a:xfrm>
          <a:prstGeom prst="rect">
            <a:avLst/>
          </a:prstGeom>
        </p:spPr>
      </p:pic>
    </p:spTree>
    <p:extLst>
      <p:ext uri="{BB962C8B-B14F-4D97-AF65-F5344CB8AC3E}">
        <p14:creationId xmlns:p14="http://schemas.microsoft.com/office/powerpoint/2010/main" val="4121691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7B2B5B99-E14D-1F87-4AE4-10E3ACEAB5AA}"/>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3DD3E746-74D0-3FB0-0851-DCF7D9131219}"/>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26C316C8-9BC7-6BD5-F048-6F4174FD9A84}"/>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D0FE9E07-2B02-1AD5-E878-AA83914B8BEC}"/>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D506E51B-2D80-1E33-91B5-F9981EB1C34C}"/>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5F3A18D9-837A-D1F9-FC4A-E2B5A6E658AE}"/>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9" name="Rechteck 8">
            <a:extLst>
              <a:ext uri="{FF2B5EF4-FFF2-40B4-BE49-F238E27FC236}">
                <a16:creationId xmlns:a16="http://schemas.microsoft.com/office/drawing/2014/main" id="{2A7AE8AA-748B-B82F-3DF3-5F21C0E857BE}"/>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oogle Shape;92;p14">
            <a:extLst>
              <a:ext uri="{FF2B5EF4-FFF2-40B4-BE49-F238E27FC236}">
                <a16:creationId xmlns:a16="http://schemas.microsoft.com/office/drawing/2014/main" id="{6B50C644-6BEC-C087-6DED-35B4C09FC2AF}"/>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200" dirty="0"/>
              <a:t>NO CALIBRATION FOR OTHER MODELS AND EXPERIMENTS</a:t>
            </a:r>
          </a:p>
        </p:txBody>
      </p:sp>
      <p:pic>
        <p:nvPicPr>
          <p:cNvPr id="21" name="Graphic 20">
            <a:extLst>
              <a:ext uri="{FF2B5EF4-FFF2-40B4-BE49-F238E27FC236}">
                <a16:creationId xmlns:a16="http://schemas.microsoft.com/office/drawing/2014/main" id="{E96971C2-824A-A9BF-2893-38B61EEF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562" y="1103450"/>
            <a:ext cx="3506504" cy="1888534"/>
          </a:xfrm>
          <a:prstGeom prst="rect">
            <a:avLst/>
          </a:prstGeom>
        </p:spPr>
      </p:pic>
      <p:pic>
        <p:nvPicPr>
          <p:cNvPr id="23" name="Graphic 22">
            <a:extLst>
              <a:ext uri="{FF2B5EF4-FFF2-40B4-BE49-F238E27FC236}">
                <a16:creationId xmlns:a16="http://schemas.microsoft.com/office/drawing/2014/main" id="{51CAC314-8AE0-B1E4-183B-46622CB333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562" y="3038883"/>
            <a:ext cx="3506504" cy="1888534"/>
          </a:xfrm>
          <a:prstGeom prst="rect">
            <a:avLst/>
          </a:prstGeom>
        </p:spPr>
      </p:pic>
      <p:pic>
        <p:nvPicPr>
          <p:cNvPr id="25" name="Graphic 24">
            <a:extLst>
              <a:ext uri="{FF2B5EF4-FFF2-40B4-BE49-F238E27FC236}">
                <a16:creationId xmlns:a16="http://schemas.microsoft.com/office/drawing/2014/main" id="{AFC98400-6F8D-D10F-31BF-1C4A33F48D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2000" y="1101414"/>
            <a:ext cx="3648801" cy="1890570"/>
          </a:xfrm>
          <a:prstGeom prst="rect">
            <a:avLst/>
          </a:prstGeom>
        </p:spPr>
      </p:pic>
      <p:sp>
        <p:nvSpPr>
          <p:cNvPr id="4" name="Slide Number Placeholder 3">
            <a:extLst>
              <a:ext uri="{FF2B5EF4-FFF2-40B4-BE49-F238E27FC236}">
                <a16:creationId xmlns:a16="http://schemas.microsoft.com/office/drawing/2014/main" id="{F7031206-4B5E-F0C3-4628-ECA530DBDD96}"/>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22</a:t>
            </a:fld>
            <a:endParaRPr lang="de"/>
          </a:p>
        </p:txBody>
      </p:sp>
      <p:pic>
        <p:nvPicPr>
          <p:cNvPr id="11" name="Graphic 10">
            <a:extLst>
              <a:ext uri="{FF2B5EF4-FFF2-40B4-BE49-F238E27FC236}">
                <a16:creationId xmlns:a16="http://schemas.microsoft.com/office/drawing/2014/main" id="{313E42D5-249C-6A05-6513-807D594C8F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47585" y="3028612"/>
            <a:ext cx="3573216" cy="1940769"/>
          </a:xfrm>
          <a:prstGeom prst="rect">
            <a:avLst/>
          </a:prstGeom>
        </p:spPr>
      </p:pic>
    </p:spTree>
    <p:extLst>
      <p:ext uri="{BB962C8B-B14F-4D97-AF65-F5344CB8AC3E}">
        <p14:creationId xmlns:p14="http://schemas.microsoft.com/office/powerpoint/2010/main" val="1695437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5" name="Rechteck 14">
            <a:extLst>
              <a:ext uri="{FF2B5EF4-FFF2-40B4-BE49-F238E27FC236}">
                <a16:creationId xmlns:a16="http://schemas.microsoft.com/office/drawing/2014/main" id="{A11D23EE-0343-BC66-A563-CB3DCA2F6B63}"/>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2" name="Tabelle 2">
            <a:extLst>
              <a:ext uri="{FF2B5EF4-FFF2-40B4-BE49-F238E27FC236}">
                <a16:creationId xmlns:a16="http://schemas.microsoft.com/office/drawing/2014/main" id="{8F1CD551-A380-B37D-A8BB-47FDFEE62DE1}"/>
              </a:ext>
            </a:extLst>
          </p:cNvPr>
          <p:cNvGraphicFramePr>
            <a:graphicFrameLocks noGrp="1"/>
          </p:cNvGraphicFramePr>
          <p:nvPr>
            <p:extLst>
              <p:ext uri="{D42A27DB-BD31-4B8C-83A1-F6EECF244321}">
                <p14:modId xmlns:p14="http://schemas.microsoft.com/office/powerpoint/2010/main" val="1860956187"/>
              </p:ext>
            </p:extLst>
          </p:nvPr>
        </p:nvGraphicFramePr>
        <p:xfrm>
          <a:off x="626826" y="1287024"/>
          <a:ext cx="7688700" cy="3684985"/>
        </p:xfrm>
        <a:graphic>
          <a:graphicData uri="http://schemas.openxmlformats.org/drawingml/2006/table">
            <a:tbl>
              <a:tblPr firstRow="1" bandRow="1">
                <a:tableStyleId>{5C22544A-7EE6-4342-B048-85BDC9FD1C3A}</a:tableStyleId>
              </a:tblPr>
              <a:tblGrid>
                <a:gridCol w="1982299">
                  <a:extLst>
                    <a:ext uri="{9D8B030D-6E8A-4147-A177-3AD203B41FA5}">
                      <a16:colId xmlns:a16="http://schemas.microsoft.com/office/drawing/2014/main" val="1860953958"/>
                    </a:ext>
                  </a:extLst>
                </a:gridCol>
                <a:gridCol w="5706401">
                  <a:extLst>
                    <a:ext uri="{9D8B030D-6E8A-4147-A177-3AD203B41FA5}">
                      <a16:colId xmlns:a16="http://schemas.microsoft.com/office/drawing/2014/main" val="3495576442"/>
                    </a:ext>
                  </a:extLst>
                </a:gridCol>
              </a:tblGrid>
              <a:tr h="347055">
                <a:tc>
                  <a:txBody>
                    <a:bodyPr/>
                    <a:lstStyle/>
                    <a:p>
                      <a:r>
                        <a:rPr lang="de-DE" dirty="0"/>
                        <a:t>Variation</a:t>
                      </a:r>
                      <a:endParaRPr lang="en-US" dirty="0"/>
                    </a:p>
                  </a:txBody>
                  <a:tcPr/>
                </a:tc>
                <a:tc>
                  <a:txBody>
                    <a:bodyPr/>
                    <a:lstStyle/>
                    <a:p>
                      <a:r>
                        <a:rPr lang="de-DE" dirty="0"/>
                        <a:t>Text</a:t>
                      </a:r>
                      <a:endParaRPr lang="en-US" dirty="0"/>
                    </a:p>
                  </a:txBody>
                  <a:tcPr/>
                </a:tc>
                <a:extLst>
                  <a:ext uri="{0D108BD9-81ED-4DB2-BD59-A6C34878D82A}">
                    <a16:rowId xmlns:a16="http://schemas.microsoft.com/office/drawing/2014/main" val="1318913035"/>
                  </a:ext>
                </a:extLst>
              </a:tr>
              <a:tr h="347055">
                <a:tc>
                  <a:txBody>
                    <a:bodyPr/>
                    <a:lstStyle/>
                    <a:p>
                      <a:r>
                        <a:rPr lang="de-DE" dirty="0">
                          <a:solidFill>
                            <a:schemeClr val="accent5"/>
                          </a:solidFill>
                        </a:rPr>
                        <a:t>Original</a:t>
                      </a:r>
                    </a:p>
                  </a:txBody>
                  <a:tcPr/>
                </a:tc>
                <a:tc>
                  <a:txBody>
                    <a:bodyPr/>
                    <a:lstStyle/>
                    <a:p>
                      <a:endParaRPr lang="en-US" dirty="0"/>
                    </a:p>
                  </a:txBody>
                  <a:tcPr/>
                </a:tc>
                <a:extLst>
                  <a:ext uri="{0D108BD9-81ED-4DB2-BD59-A6C34878D82A}">
                    <a16:rowId xmlns:a16="http://schemas.microsoft.com/office/drawing/2014/main" val="2810882287"/>
                  </a:ext>
                </a:extLst>
              </a:tr>
              <a:tr h="347055">
                <a:tc>
                  <a:txBody>
                    <a:bodyPr/>
                    <a:lstStyle/>
                    <a:p>
                      <a:r>
                        <a:rPr lang="de-DE" dirty="0" err="1">
                          <a:solidFill>
                            <a:schemeClr val="accent5"/>
                          </a:solidFill>
                        </a:rPr>
                        <a:t>Paraphrased</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2933835398"/>
                  </a:ext>
                </a:extLst>
              </a:tr>
              <a:tr h="347055">
                <a:tc>
                  <a:txBody>
                    <a:bodyPr/>
                    <a:lstStyle/>
                    <a:p>
                      <a:r>
                        <a:rPr lang="de-DE" dirty="0">
                          <a:solidFill>
                            <a:schemeClr val="accent5"/>
                          </a:solidFill>
                        </a:rPr>
                        <a:t>German </a:t>
                      </a:r>
                      <a:r>
                        <a:rPr lang="de-DE" dirty="0" err="1">
                          <a:solidFill>
                            <a:schemeClr val="accent5"/>
                          </a:solidFill>
                        </a:rPr>
                        <a:t>translation</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876225104"/>
                  </a:ext>
                </a:extLst>
              </a:tr>
              <a:tr h="347055">
                <a:tc>
                  <a:txBody>
                    <a:bodyPr/>
                    <a:lstStyle/>
                    <a:p>
                      <a:r>
                        <a:rPr lang="de-DE" dirty="0">
                          <a:solidFill>
                            <a:schemeClr val="accent5"/>
                          </a:solidFill>
                        </a:rPr>
                        <a:t>Random </a:t>
                      </a:r>
                      <a:r>
                        <a:rPr lang="de-DE" dirty="0" err="1">
                          <a:solidFill>
                            <a:schemeClr val="accent5"/>
                          </a:solidFill>
                        </a:rPr>
                        <a:t>capitalization</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688391082"/>
                  </a:ext>
                </a:extLst>
              </a:tr>
              <a:tr h="347055">
                <a:tc>
                  <a:txBody>
                    <a:bodyPr/>
                    <a:lstStyle/>
                    <a:p>
                      <a:r>
                        <a:rPr lang="de-DE" dirty="0">
                          <a:solidFill>
                            <a:schemeClr val="accent5"/>
                          </a:solidFill>
                        </a:rPr>
                        <a:t>Insert </a:t>
                      </a:r>
                      <a:r>
                        <a:rPr lang="de-DE" dirty="0" err="1">
                          <a:solidFill>
                            <a:schemeClr val="accent5"/>
                          </a:solidFill>
                        </a:rPr>
                        <a:t>five</a:t>
                      </a:r>
                      <a:r>
                        <a:rPr lang="de-DE" dirty="0">
                          <a:solidFill>
                            <a:schemeClr val="accent5"/>
                          </a:solidFill>
                        </a:rPr>
                        <a:t> </a:t>
                      </a:r>
                      <a:r>
                        <a:rPr lang="de-DE" dirty="0" err="1">
                          <a:solidFill>
                            <a:schemeClr val="accent5"/>
                          </a:solidFill>
                        </a:rPr>
                        <a:t>numbers</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3375846957"/>
                  </a:ext>
                </a:extLst>
              </a:tr>
              <a:tr h="3470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err="1">
                          <a:solidFill>
                            <a:schemeClr val="accent5"/>
                          </a:solidFill>
                        </a:rPr>
                        <a:t>Replace</a:t>
                      </a:r>
                      <a:r>
                        <a:rPr lang="de-DE" dirty="0">
                          <a:solidFill>
                            <a:schemeClr val="accent5"/>
                          </a:solidFill>
                        </a:rPr>
                        <a:t> </a:t>
                      </a:r>
                      <a:r>
                        <a:rPr lang="de-DE" dirty="0" err="1">
                          <a:solidFill>
                            <a:schemeClr val="accent5"/>
                          </a:solidFill>
                        </a:rPr>
                        <a:t>five</a:t>
                      </a:r>
                      <a:r>
                        <a:rPr lang="de-DE" dirty="0">
                          <a:solidFill>
                            <a:schemeClr val="accent5"/>
                          </a:solidFill>
                        </a:rPr>
                        <a:t> </a:t>
                      </a:r>
                      <a:r>
                        <a:rPr lang="de-DE" dirty="0" err="1">
                          <a:solidFill>
                            <a:schemeClr val="accent5"/>
                          </a:solidFill>
                        </a:rPr>
                        <a:t>letters</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3981257319"/>
                  </a:ext>
                </a:extLst>
              </a:tr>
              <a:tr h="511139">
                <a:tc>
                  <a:txBody>
                    <a:bodyPr/>
                    <a:lstStyle/>
                    <a:p>
                      <a:r>
                        <a:rPr lang="de-DE" dirty="0">
                          <a:solidFill>
                            <a:schemeClr val="accent5"/>
                          </a:solidFill>
                        </a:rPr>
                        <a:t>Wrap </a:t>
                      </a:r>
                      <a:r>
                        <a:rPr lang="de-DE" dirty="0" err="1">
                          <a:solidFill>
                            <a:schemeClr val="accent5"/>
                          </a:solidFill>
                        </a:rPr>
                        <a:t>with</a:t>
                      </a:r>
                      <a:r>
                        <a:rPr lang="de-DE" dirty="0">
                          <a:solidFill>
                            <a:schemeClr val="accent5"/>
                          </a:solidFill>
                        </a:rPr>
                        <a:t> </a:t>
                      </a:r>
                      <a:r>
                        <a:rPr lang="de-DE" dirty="0" err="1">
                          <a:solidFill>
                            <a:schemeClr val="accent5"/>
                          </a:solidFill>
                        </a:rPr>
                        <a:t>parenthesis</a:t>
                      </a:r>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3097647030"/>
                  </a:ext>
                </a:extLst>
              </a:tr>
              <a:tr h="74446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solidFill>
                            <a:schemeClr val="accent5"/>
                          </a:solidFill>
                        </a:rPr>
                        <a:t>Insert 42 </a:t>
                      </a:r>
                      <a:r>
                        <a:rPr lang="de-DE" dirty="0" err="1">
                          <a:solidFill>
                            <a:schemeClr val="accent5"/>
                          </a:solidFill>
                        </a:rPr>
                        <a:t>between</a:t>
                      </a:r>
                      <a:r>
                        <a:rPr lang="de-DE" dirty="0">
                          <a:solidFill>
                            <a:schemeClr val="accent5"/>
                          </a:solidFill>
                        </a:rPr>
                        <a:t> </a:t>
                      </a:r>
                      <a:r>
                        <a:rPr lang="de-DE" dirty="0" err="1">
                          <a:solidFill>
                            <a:schemeClr val="accent5"/>
                          </a:solidFill>
                        </a:rPr>
                        <a:t>letters</a:t>
                      </a:r>
                      <a:endParaRPr lang="en-US" dirty="0">
                        <a:solidFill>
                          <a:schemeClr val="accent5"/>
                        </a:solidFill>
                      </a:endParaRPr>
                    </a:p>
                    <a:p>
                      <a:endParaRPr lang="en-US" dirty="0">
                        <a:solidFill>
                          <a:schemeClr val="accent5"/>
                        </a:solidFill>
                      </a:endParaRPr>
                    </a:p>
                  </a:txBody>
                  <a:tcPr/>
                </a:tc>
                <a:tc>
                  <a:txBody>
                    <a:bodyPr/>
                    <a:lstStyle/>
                    <a:p>
                      <a:endParaRPr lang="en-US" dirty="0"/>
                    </a:p>
                  </a:txBody>
                  <a:tcPr/>
                </a:tc>
                <a:extLst>
                  <a:ext uri="{0D108BD9-81ED-4DB2-BD59-A6C34878D82A}">
                    <a16:rowId xmlns:a16="http://schemas.microsoft.com/office/drawing/2014/main" val="732263973"/>
                  </a:ext>
                </a:extLst>
              </a:tr>
            </a:tbl>
          </a:graphicData>
        </a:graphic>
      </p:graphicFrame>
      <p:pic>
        <p:nvPicPr>
          <p:cNvPr id="4" name="Grafik 3">
            <a:extLst>
              <a:ext uri="{FF2B5EF4-FFF2-40B4-BE49-F238E27FC236}">
                <a16:creationId xmlns:a16="http://schemas.microsoft.com/office/drawing/2014/main" id="{51FF0060-CC4B-7827-95D6-9699825878E3}"/>
              </a:ext>
            </a:extLst>
          </p:cNvPr>
          <p:cNvPicPr>
            <a:picLocks noChangeAspect="1"/>
          </p:cNvPicPr>
          <p:nvPr/>
        </p:nvPicPr>
        <p:blipFill>
          <a:blip r:embed="rId3"/>
          <a:stretch>
            <a:fillRect/>
          </a:stretch>
        </p:blipFill>
        <p:spPr>
          <a:xfrm>
            <a:off x="2692252" y="1694881"/>
            <a:ext cx="5543346" cy="214656"/>
          </a:xfrm>
          <a:prstGeom prst="rect">
            <a:avLst/>
          </a:prstGeom>
        </p:spPr>
      </p:pic>
      <p:pic>
        <p:nvPicPr>
          <p:cNvPr id="6" name="Grafik 5">
            <a:extLst>
              <a:ext uri="{FF2B5EF4-FFF2-40B4-BE49-F238E27FC236}">
                <a16:creationId xmlns:a16="http://schemas.microsoft.com/office/drawing/2014/main" id="{1347D6B3-A671-7A3E-2655-70DD6370F24E}"/>
              </a:ext>
            </a:extLst>
          </p:cNvPr>
          <p:cNvPicPr>
            <a:picLocks noChangeAspect="1"/>
          </p:cNvPicPr>
          <p:nvPr/>
        </p:nvPicPr>
        <p:blipFill rotWithShape="1">
          <a:blip r:embed="rId4"/>
          <a:srcRect t="10976" b="4234"/>
          <a:stretch/>
        </p:blipFill>
        <p:spPr>
          <a:xfrm>
            <a:off x="2692252" y="2045808"/>
            <a:ext cx="4203254" cy="175305"/>
          </a:xfrm>
          <a:prstGeom prst="rect">
            <a:avLst/>
          </a:prstGeom>
        </p:spPr>
      </p:pic>
      <p:pic>
        <p:nvPicPr>
          <p:cNvPr id="8" name="Grafik 7">
            <a:extLst>
              <a:ext uri="{FF2B5EF4-FFF2-40B4-BE49-F238E27FC236}">
                <a16:creationId xmlns:a16="http://schemas.microsoft.com/office/drawing/2014/main" id="{46B7C0DB-D8BA-D558-9F92-4119E32F1B9E}"/>
              </a:ext>
            </a:extLst>
          </p:cNvPr>
          <p:cNvPicPr>
            <a:picLocks noChangeAspect="1"/>
          </p:cNvPicPr>
          <p:nvPr/>
        </p:nvPicPr>
        <p:blipFill rotWithShape="1">
          <a:blip r:embed="rId5"/>
          <a:srcRect l="154" t="7561" b="7558"/>
          <a:stretch/>
        </p:blipFill>
        <p:spPr>
          <a:xfrm>
            <a:off x="2700797" y="2385888"/>
            <a:ext cx="5526000" cy="173992"/>
          </a:xfrm>
          <a:prstGeom prst="rect">
            <a:avLst/>
          </a:prstGeom>
        </p:spPr>
      </p:pic>
      <p:pic>
        <p:nvPicPr>
          <p:cNvPr id="10" name="Grafik 9">
            <a:extLst>
              <a:ext uri="{FF2B5EF4-FFF2-40B4-BE49-F238E27FC236}">
                <a16:creationId xmlns:a16="http://schemas.microsoft.com/office/drawing/2014/main" id="{B712A3CB-CEDF-E7A9-D479-DC645BFA5265}"/>
              </a:ext>
            </a:extLst>
          </p:cNvPr>
          <p:cNvPicPr>
            <a:picLocks noChangeAspect="1"/>
          </p:cNvPicPr>
          <p:nvPr/>
        </p:nvPicPr>
        <p:blipFill>
          <a:blip r:embed="rId6"/>
          <a:stretch>
            <a:fillRect/>
          </a:stretch>
        </p:blipFill>
        <p:spPr>
          <a:xfrm>
            <a:off x="2692251" y="2714397"/>
            <a:ext cx="5543346" cy="217102"/>
          </a:xfrm>
          <a:prstGeom prst="rect">
            <a:avLst/>
          </a:prstGeom>
        </p:spPr>
      </p:pic>
      <p:pic>
        <p:nvPicPr>
          <p:cNvPr id="12" name="Grafik 11">
            <a:extLst>
              <a:ext uri="{FF2B5EF4-FFF2-40B4-BE49-F238E27FC236}">
                <a16:creationId xmlns:a16="http://schemas.microsoft.com/office/drawing/2014/main" id="{B792E932-F350-79E4-2AE5-49205A9A7196}"/>
              </a:ext>
            </a:extLst>
          </p:cNvPr>
          <p:cNvPicPr>
            <a:picLocks noChangeAspect="1"/>
          </p:cNvPicPr>
          <p:nvPr/>
        </p:nvPicPr>
        <p:blipFill rotWithShape="1">
          <a:blip r:embed="rId7"/>
          <a:srcRect l="154" t="8166"/>
          <a:stretch/>
        </p:blipFill>
        <p:spPr>
          <a:xfrm>
            <a:off x="2700797" y="3084593"/>
            <a:ext cx="5534800" cy="189171"/>
          </a:xfrm>
          <a:prstGeom prst="rect">
            <a:avLst/>
          </a:prstGeom>
        </p:spPr>
      </p:pic>
      <p:pic>
        <p:nvPicPr>
          <p:cNvPr id="14" name="Grafik 13">
            <a:extLst>
              <a:ext uri="{FF2B5EF4-FFF2-40B4-BE49-F238E27FC236}">
                <a16:creationId xmlns:a16="http://schemas.microsoft.com/office/drawing/2014/main" id="{38C7BBA6-EC75-DCD7-2500-0DAEFB133A0C}"/>
              </a:ext>
            </a:extLst>
          </p:cNvPr>
          <p:cNvPicPr>
            <a:picLocks/>
          </p:cNvPicPr>
          <p:nvPr/>
        </p:nvPicPr>
        <p:blipFill rotWithShape="1">
          <a:blip r:embed="rId8"/>
          <a:srcRect l="154" t="26975"/>
          <a:stretch/>
        </p:blipFill>
        <p:spPr>
          <a:xfrm>
            <a:off x="2700797" y="3470912"/>
            <a:ext cx="5535454" cy="164794"/>
          </a:xfrm>
          <a:prstGeom prst="rect">
            <a:avLst/>
          </a:prstGeom>
        </p:spPr>
      </p:pic>
      <p:pic>
        <p:nvPicPr>
          <p:cNvPr id="16" name="Grafik 15">
            <a:extLst>
              <a:ext uri="{FF2B5EF4-FFF2-40B4-BE49-F238E27FC236}">
                <a16:creationId xmlns:a16="http://schemas.microsoft.com/office/drawing/2014/main" id="{C5AFAF37-A3BB-E694-A159-BE89BC08F238}"/>
              </a:ext>
            </a:extLst>
          </p:cNvPr>
          <p:cNvPicPr>
            <a:picLocks noChangeAspect="1"/>
          </p:cNvPicPr>
          <p:nvPr/>
        </p:nvPicPr>
        <p:blipFill>
          <a:blip r:embed="rId9"/>
          <a:stretch>
            <a:fillRect/>
          </a:stretch>
        </p:blipFill>
        <p:spPr>
          <a:xfrm>
            <a:off x="2700799" y="3745545"/>
            <a:ext cx="5534798" cy="164794"/>
          </a:xfrm>
          <a:prstGeom prst="rect">
            <a:avLst/>
          </a:prstGeom>
        </p:spPr>
      </p:pic>
      <p:pic>
        <p:nvPicPr>
          <p:cNvPr id="18" name="Grafik 17">
            <a:extLst>
              <a:ext uri="{FF2B5EF4-FFF2-40B4-BE49-F238E27FC236}">
                <a16:creationId xmlns:a16="http://schemas.microsoft.com/office/drawing/2014/main" id="{6276E63F-F90F-5D78-4AFD-6A409B3A1646}"/>
              </a:ext>
            </a:extLst>
          </p:cNvPr>
          <p:cNvPicPr>
            <a:picLocks noChangeAspect="1"/>
          </p:cNvPicPr>
          <p:nvPr/>
        </p:nvPicPr>
        <p:blipFill>
          <a:blip r:embed="rId10"/>
          <a:stretch>
            <a:fillRect/>
          </a:stretch>
        </p:blipFill>
        <p:spPr>
          <a:xfrm>
            <a:off x="2692252" y="3948990"/>
            <a:ext cx="5543346" cy="164794"/>
          </a:xfrm>
          <a:prstGeom prst="rect">
            <a:avLst/>
          </a:prstGeom>
        </p:spPr>
      </p:pic>
      <p:pic>
        <p:nvPicPr>
          <p:cNvPr id="26" name="Grafik 25">
            <a:extLst>
              <a:ext uri="{FF2B5EF4-FFF2-40B4-BE49-F238E27FC236}">
                <a16:creationId xmlns:a16="http://schemas.microsoft.com/office/drawing/2014/main" id="{F8ED5A11-3B32-8E72-7603-3FEF263BD42E}"/>
              </a:ext>
            </a:extLst>
          </p:cNvPr>
          <p:cNvPicPr>
            <a:picLocks noChangeAspect="1"/>
          </p:cNvPicPr>
          <p:nvPr/>
        </p:nvPicPr>
        <p:blipFill>
          <a:blip r:embed="rId11"/>
          <a:stretch>
            <a:fillRect/>
          </a:stretch>
        </p:blipFill>
        <p:spPr>
          <a:xfrm>
            <a:off x="2700798" y="4268024"/>
            <a:ext cx="5543345" cy="184190"/>
          </a:xfrm>
          <a:prstGeom prst="rect">
            <a:avLst/>
          </a:prstGeom>
        </p:spPr>
      </p:pic>
      <p:pic>
        <p:nvPicPr>
          <p:cNvPr id="28" name="Grafik 27">
            <a:extLst>
              <a:ext uri="{FF2B5EF4-FFF2-40B4-BE49-F238E27FC236}">
                <a16:creationId xmlns:a16="http://schemas.microsoft.com/office/drawing/2014/main" id="{4EE19DFC-8FA6-B0F2-ABD5-34210CCE4DE6}"/>
              </a:ext>
            </a:extLst>
          </p:cNvPr>
          <p:cNvPicPr>
            <a:picLocks noChangeAspect="1"/>
          </p:cNvPicPr>
          <p:nvPr/>
        </p:nvPicPr>
        <p:blipFill>
          <a:blip r:embed="rId12"/>
          <a:stretch>
            <a:fillRect/>
          </a:stretch>
        </p:blipFill>
        <p:spPr>
          <a:xfrm>
            <a:off x="2692251" y="4499187"/>
            <a:ext cx="5551892" cy="176448"/>
          </a:xfrm>
          <a:prstGeom prst="rect">
            <a:avLst/>
          </a:prstGeom>
        </p:spPr>
      </p:pic>
      <p:pic>
        <p:nvPicPr>
          <p:cNvPr id="30" name="Grafik 29">
            <a:extLst>
              <a:ext uri="{FF2B5EF4-FFF2-40B4-BE49-F238E27FC236}">
                <a16:creationId xmlns:a16="http://schemas.microsoft.com/office/drawing/2014/main" id="{CE65A6E7-4E60-1AC7-C8ED-BAF4587B3966}"/>
              </a:ext>
            </a:extLst>
          </p:cNvPr>
          <p:cNvPicPr>
            <a:picLocks noChangeAspect="1"/>
          </p:cNvPicPr>
          <p:nvPr/>
        </p:nvPicPr>
        <p:blipFill>
          <a:blip r:embed="rId13"/>
          <a:stretch>
            <a:fillRect/>
          </a:stretch>
        </p:blipFill>
        <p:spPr>
          <a:xfrm>
            <a:off x="2700798" y="4724163"/>
            <a:ext cx="870452" cy="166374"/>
          </a:xfrm>
          <a:prstGeom prst="rect">
            <a:avLst/>
          </a:prstGeom>
        </p:spPr>
      </p:pic>
      <p:sp>
        <p:nvSpPr>
          <p:cNvPr id="3" name="Rechteck 2">
            <a:extLst>
              <a:ext uri="{FF2B5EF4-FFF2-40B4-BE49-F238E27FC236}">
                <a16:creationId xmlns:a16="http://schemas.microsoft.com/office/drawing/2014/main" id="{DE325342-9C99-F296-78FF-3CD3FF4D143F}"/>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oogle Shape;413;p36">
            <a:extLst>
              <a:ext uri="{FF2B5EF4-FFF2-40B4-BE49-F238E27FC236}">
                <a16:creationId xmlns:a16="http://schemas.microsoft.com/office/drawing/2014/main" id="{E19DAF69-5B43-40A8-0D54-BBC5A1354C24}"/>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7" name="Google Shape;207;p33">
            <a:hlinkClick r:id="rId14" action="ppaction://hlinksldjump"/>
            <a:extLst>
              <a:ext uri="{FF2B5EF4-FFF2-40B4-BE49-F238E27FC236}">
                <a16:creationId xmlns:a16="http://schemas.microsoft.com/office/drawing/2014/main" id="{FB978B7D-58CC-3E95-5FD6-B23013692155}"/>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9" name="Google Shape;208;p33">
            <a:hlinkClick r:id="rId15" action="ppaction://hlinksldjump"/>
            <a:extLst>
              <a:ext uri="{FF2B5EF4-FFF2-40B4-BE49-F238E27FC236}">
                <a16:creationId xmlns:a16="http://schemas.microsoft.com/office/drawing/2014/main" id="{696D4FA5-ABAA-CBC9-97FA-04D1ABD2990D}"/>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11" name="Google Shape;209;p33">
            <a:hlinkClick r:id="rId16" action="ppaction://hlinksldjump"/>
            <a:extLst>
              <a:ext uri="{FF2B5EF4-FFF2-40B4-BE49-F238E27FC236}">
                <a16:creationId xmlns:a16="http://schemas.microsoft.com/office/drawing/2014/main" id="{555DB016-3B07-80AB-B7DC-F7DF6069940B}"/>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13" name="Google Shape;210;p33">
            <a:hlinkClick r:id="" action="ppaction://noaction"/>
            <a:extLst>
              <a:ext uri="{FF2B5EF4-FFF2-40B4-BE49-F238E27FC236}">
                <a16:creationId xmlns:a16="http://schemas.microsoft.com/office/drawing/2014/main" id="{2111E369-EC23-D55B-EDB8-FE5BE270F078}"/>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7" name="Slide Number Placeholder 16">
            <a:extLst>
              <a:ext uri="{FF2B5EF4-FFF2-40B4-BE49-F238E27FC236}">
                <a16:creationId xmlns:a16="http://schemas.microsoft.com/office/drawing/2014/main" id="{22DFA2D1-BB48-C83A-72C2-BD5492A813D3}"/>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23</a:t>
            </a:fld>
            <a:endParaRPr lang="de" dirty="0"/>
          </a:p>
        </p:txBody>
      </p:sp>
      <p:sp>
        <p:nvSpPr>
          <p:cNvPr id="20" name="Google Shape;92;p14">
            <a:extLst>
              <a:ext uri="{FF2B5EF4-FFF2-40B4-BE49-F238E27FC236}">
                <a16:creationId xmlns:a16="http://schemas.microsoft.com/office/drawing/2014/main" id="{BB9ED6CB-EDBF-4D1A-7688-ECEAE5E4FD5C}"/>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ROBUSTNESS TO ADVERSARIAL EXAMPLES</a:t>
            </a:r>
            <a:endParaRPr lang="de-DE" sz="2200" dirty="0"/>
          </a:p>
        </p:txBody>
      </p:sp>
    </p:spTree>
    <p:extLst>
      <p:ext uri="{BB962C8B-B14F-4D97-AF65-F5344CB8AC3E}">
        <p14:creationId xmlns:p14="http://schemas.microsoft.com/office/powerpoint/2010/main" val="3662472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B4FF384A-46D6-9B02-1145-CA5DE32567ED}"/>
              </a:ext>
            </a:extLst>
          </p:cNvPr>
          <p:cNvSpPr/>
          <p:nvPr/>
        </p:nvSpPr>
        <p:spPr>
          <a:xfrm>
            <a:off x="0" y="-19456"/>
            <a:ext cx="9144000" cy="51907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E12DE6D9-AB72-6BD3-4960-C3CA7540BD0A}"/>
              </a:ext>
            </a:extLst>
          </p:cNvPr>
          <p:cNvSpPr/>
          <p:nvPr/>
        </p:nvSpPr>
        <p:spPr>
          <a:xfrm>
            <a:off x="5628408"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53356977-9EFA-B304-D4DD-ED2A5271612E}"/>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CDFDDFFA-DCD7-1C8C-A33C-4F58BA5124CB}"/>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8C9DA003-C31C-6AC8-84F6-56CA8C64658D}"/>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E6C47093-3D27-CB1A-A9B8-0E198EDF2852}"/>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BADE75BD-5E3D-E5B3-EC9B-90895EEA0EB2}"/>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oogle Shape;92;p14">
            <a:extLst>
              <a:ext uri="{FF2B5EF4-FFF2-40B4-BE49-F238E27FC236}">
                <a16:creationId xmlns:a16="http://schemas.microsoft.com/office/drawing/2014/main" id="{7BF1FA20-705F-7CB6-7426-236C86606547}"/>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6. HIGH ROBUSTNESS TO ADVERSARIAL EXAMPLES</a:t>
            </a:r>
            <a:endParaRPr lang="de-DE" sz="2300" dirty="0"/>
          </a:p>
        </p:txBody>
      </p:sp>
      <p:pic>
        <p:nvPicPr>
          <p:cNvPr id="11" name="Graphic 10">
            <a:extLst>
              <a:ext uri="{FF2B5EF4-FFF2-40B4-BE49-F238E27FC236}">
                <a16:creationId xmlns:a16="http://schemas.microsoft.com/office/drawing/2014/main" id="{B3893388-9F90-74E9-39CD-3EAF1C7DB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132" y="1150645"/>
            <a:ext cx="7403870" cy="3926036"/>
          </a:xfrm>
          <a:prstGeom prst="rect">
            <a:avLst/>
          </a:prstGeom>
        </p:spPr>
      </p:pic>
      <p:sp>
        <p:nvSpPr>
          <p:cNvPr id="10" name="Slide Number Placeholder 9">
            <a:extLst>
              <a:ext uri="{FF2B5EF4-FFF2-40B4-BE49-F238E27FC236}">
                <a16:creationId xmlns:a16="http://schemas.microsoft.com/office/drawing/2014/main" id="{E5DAC83A-4F39-E60A-E11D-5BDA6EC2599F}"/>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24</a:t>
            </a:fld>
            <a:endParaRPr lang="de"/>
          </a:p>
        </p:txBody>
      </p:sp>
    </p:spTree>
    <p:extLst>
      <p:ext uri="{BB962C8B-B14F-4D97-AF65-F5344CB8AC3E}">
        <p14:creationId xmlns:p14="http://schemas.microsoft.com/office/powerpoint/2010/main" val="38321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E10FB915-9908-31E6-A721-DC9052C27DC2}"/>
              </a:ext>
            </a:extLst>
          </p:cNvPr>
          <p:cNvSpPr/>
          <p:nvPr/>
        </p:nvSpPr>
        <p:spPr>
          <a:xfrm>
            <a:off x="0" y="-19456"/>
            <a:ext cx="9144000" cy="5190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54EBB311-7CF4-3C3E-6C77-B7ABA9E02107}"/>
              </a:ext>
            </a:extLst>
          </p:cNvPr>
          <p:cNvSpPr/>
          <p:nvPr/>
        </p:nvSpPr>
        <p:spPr>
          <a:xfrm>
            <a:off x="774051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94CDF0D4-14FA-52F6-9091-B3F61E1E36C1}"/>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34333D20-AA64-A043-3F78-8491D21AF3B8}"/>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039BD85C-8A4E-A355-B829-DC437E8F4ADE}"/>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A62F7643-9F98-A3A7-A9A3-ACFB715D9AD5}"/>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0" name="Rechteck 9">
            <a:extLst>
              <a:ext uri="{FF2B5EF4-FFF2-40B4-BE49-F238E27FC236}">
                <a16:creationId xmlns:a16="http://schemas.microsoft.com/office/drawing/2014/main" id="{082985EF-FC6C-E2A6-B9E1-B21BC6AB29BD}"/>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Google Shape;92;p14">
            <a:extLst>
              <a:ext uri="{FF2B5EF4-FFF2-40B4-BE49-F238E27FC236}">
                <a16:creationId xmlns:a16="http://schemas.microsoft.com/office/drawing/2014/main" id="{39508088-E319-A521-3A97-314360391C80}"/>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CONCLUSION</a:t>
            </a:r>
            <a:endParaRPr lang="de-DE" sz="2300" dirty="0"/>
          </a:p>
        </p:txBody>
      </p:sp>
      <p:sp>
        <p:nvSpPr>
          <p:cNvPr id="8" name="TextBox 7">
            <a:extLst>
              <a:ext uri="{FF2B5EF4-FFF2-40B4-BE49-F238E27FC236}">
                <a16:creationId xmlns:a16="http://schemas.microsoft.com/office/drawing/2014/main" id="{400DDB7C-885C-D6C1-BFF1-CE75D13EC5F5}"/>
              </a:ext>
            </a:extLst>
          </p:cNvPr>
          <p:cNvSpPr txBox="1"/>
          <p:nvPr/>
        </p:nvSpPr>
        <p:spPr>
          <a:xfrm>
            <a:off x="411562" y="3179330"/>
            <a:ext cx="7418679" cy="1647887"/>
          </a:xfrm>
          <a:prstGeom prst="rect">
            <a:avLst/>
          </a:prstGeom>
          <a:noFill/>
        </p:spPr>
        <p:txBody>
          <a:bodyPr wrap="square">
            <a:spAutoFit/>
          </a:bodyPr>
          <a:lstStyle/>
          <a:p>
            <a:pPr marL="342900" lvl="7" indent="-342900">
              <a:lnSpc>
                <a:spcPct val="107000"/>
              </a:lnSpc>
              <a:buFont typeface="Raleway" pitchFamily="2" charset="0"/>
              <a:buChar char="-"/>
            </a:pPr>
            <a:r>
              <a:rPr lang="en-US" sz="2400" dirty="0">
                <a:latin typeface="Raleway" pitchFamily="2" charset="0"/>
                <a:cs typeface="Arial" panose="020B0604020202020204" pitchFamily="34" charset="0"/>
              </a:rPr>
              <a:t>Language comprehension</a:t>
            </a:r>
          </a:p>
          <a:p>
            <a:pPr marL="342900" lvl="5" indent="-342900">
              <a:lnSpc>
                <a:spcPct val="107000"/>
              </a:lnSpc>
              <a:buFont typeface="Raleway" pitchFamily="2" charset="0"/>
              <a:buChar char="-"/>
            </a:pPr>
            <a:r>
              <a:rPr lang="en-US" sz="2400" dirty="0">
                <a:latin typeface="Raleway" pitchFamily="2" charset="0"/>
                <a:cs typeface="Arial" panose="020B0604020202020204" pitchFamily="34" charset="0"/>
              </a:rPr>
              <a:t>Question answering ability</a:t>
            </a:r>
          </a:p>
          <a:p>
            <a:pPr marL="342900" lvl="5" indent="-342900">
              <a:lnSpc>
                <a:spcPct val="107000"/>
              </a:lnSpc>
              <a:buFont typeface="Raleway" pitchFamily="2" charset="0"/>
              <a:buChar char="-"/>
            </a:pPr>
            <a:r>
              <a:rPr lang="en-US" sz="2400" dirty="0">
                <a:latin typeface="Raleway" pitchFamily="2" charset="0"/>
                <a:cs typeface="Arial" panose="020B0604020202020204" pitchFamily="34" charset="0"/>
              </a:rPr>
              <a:t>Ability to follow instructions</a:t>
            </a:r>
          </a:p>
          <a:p>
            <a:pPr marL="342900" lvl="5" indent="-342900">
              <a:lnSpc>
                <a:spcPct val="107000"/>
              </a:lnSpc>
              <a:buFont typeface="Raleway" pitchFamily="2" charset="0"/>
              <a:buChar char="-"/>
            </a:pPr>
            <a:r>
              <a:rPr lang="en-US" sz="2400" dirty="0">
                <a:latin typeface="Raleway" pitchFamily="2" charset="0"/>
                <a:cs typeface="Arial" panose="020B0604020202020204" pitchFamily="34" charset="0"/>
              </a:rPr>
              <a:t>Robustness to adversarial examples</a:t>
            </a:r>
          </a:p>
        </p:txBody>
      </p:sp>
      <p:sp>
        <p:nvSpPr>
          <p:cNvPr id="9" name="Slide Number Placeholder 8">
            <a:extLst>
              <a:ext uri="{FF2B5EF4-FFF2-40B4-BE49-F238E27FC236}">
                <a16:creationId xmlns:a16="http://schemas.microsoft.com/office/drawing/2014/main" id="{0DB373E1-23BB-3FA4-0AC3-7FFB54B34F6D}"/>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25</a:t>
            </a:fld>
            <a:endParaRPr lang="de"/>
          </a:p>
        </p:txBody>
      </p:sp>
      <p:sp>
        <p:nvSpPr>
          <p:cNvPr id="15" name="TextBox 14">
            <a:extLst>
              <a:ext uri="{FF2B5EF4-FFF2-40B4-BE49-F238E27FC236}">
                <a16:creationId xmlns:a16="http://schemas.microsoft.com/office/drawing/2014/main" id="{A4F85558-C1CF-177C-F556-B4E145DA3890}"/>
              </a:ext>
            </a:extLst>
          </p:cNvPr>
          <p:cNvSpPr txBox="1"/>
          <p:nvPr/>
        </p:nvSpPr>
        <p:spPr>
          <a:xfrm>
            <a:off x="352842" y="1438595"/>
            <a:ext cx="7911703" cy="369332"/>
          </a:xfrm>
          <a:prstGeom prst="rect">
            <a:avLst/>
          </a:prstGeom>
          <a:solidFill>
            <a:schemeClr val="accent5"/>
          </a:solidFill>
          <a:ln>
            <a:solidFill>
              <a:schemeClr val="accent5"/>
            </a:solidFill>
          </a:ln>
        </p:spPr>
        <p:txBody>
          <a:bodyPr wrap="square">
            <a:spAutoFit/>
          </a:bodyPr>
          <a:lstStyle/>
          <a:p>
            <a:r>
              <a:rPr lang="en-US" sz="1800" b="1" dirty="0" err="1">
                <a:solidFill>
                  <a:schemeClr val="bg1"/>
                </a:solidFill>
                <a:latin typeface="Raleway" pitchFamily="2" charset="0"/>
              </a:rPr>
              <a:t>InstructGPT</a:t>
            </a:r>
            <a:r>
              <a:rPr lang="en-US" sz="1800" b="1" dirty="0">
                <a:solidFill>
                  <a:schemeClr val="bg1"/>
                </a:solidFill>
                <a:latin typeface="Raleway" pitchFamily="2" charset="0"/>
              </a:rPr>
              <a:t> cannot (properly) self-evaluate its epistemic uncertainty</a:t>
            </a:r>
          </a:p>
        </p:txBody>
      </p:sp>
      <p:sp>
        <p:nvSpPr>
          <p:cNvPr id="17" name="TextBox 16">
            <a:extLst>
              <a:ext uri="{FF2B5EF4-FFF2-40B4-BE49-F238E27FC236}">
                <a16:creationId xmlns:a16="http://schemas.microsoft.com/office/drawing/2014/main" id="{2ACA7D4D-5205-88AB-46BA-C42B4BEC9659}"/>
              </a:ext>
            </a:extLst>
          </p:cNvPr>
          <p:cNvSpPr txBox="1"/>
          <p:nvPr/>
        </p:nvSpPr>
        <p:spPr>
          <a:xfrm>
            <a:off x="412184" y="2018498"/>
            <a:ext cx="4609856" cy="462371"/>
          </a:xfrm>
          <a:prstGeom prst="rect">
            <a:avLst/>
          </a:prstGeom>
          <a:noFill/>
        </p:spPr>
        <p:txBody>
          <a:bodyPr wrap="square">
            <a:spAutoFit/>
          </a:bodyPr>
          <a:lstStyle/>
          <a:p>
            <a:pPr marL="285750" lvl="5" indent="-285750">
              <a:lnSpc>
                <a:spcPct val="107000"/>
              </a:lnSpc>
              <a:buFont typeface="Raleway" pitchFamily="2" charset="0"/>
              <a:buChar char="-"/>
            </a:pPr>
            <a:r>
              <a:rPr lang="en-US" sz="2400" dirty="0">
                <a:effectLst/>
                <a:latin typeface="Raleway" pitchFamily="2" charset="0"/>
                <a:ea typeface="Calibri" panose="020F0502020204030204" pitchFamily="34" charset="0"/>
                <a:cs typeface="Arial" panose="020B0604020202020204" pitchFamily="34" charset="0"/>
              </a:rPr>
              <a:t>No calibration</a:t>
            </a:r>
          </a:p>
        </p:txBody>
      </p:sp>
      <p:sp>
        <p:nvSpPr>
          <p:cNvPr id="19" name="TextBox 18">
            <a:extLst>
              <a:ext uri="{FF2B5EF4-FFF2-40B4-BE49-F238E27FC236}">
                <a16:creationId xmlns:a16="http://schemas.microsoft.com/office/drawing/2014/main" id="{EA46BFAB-80E2-ED57-D41F-290C011121A6}"/>
              </a:ext>
            </a:extLst>
          </p:cNvPr>
          <p:cNvSpPr txBox="1"/>
          <p:nvPr/>
        </p:nvSpPr>
        <p:spPr>
          <a:xfrm>
            <a:off x="352842" y="2598914"/>
            <a:ext cx="7911702" cy="369845"/>
          </a:xfrm>
          <a:prstGeom prst="rect">
            <a:avLst/>
          </a:prstGeom>
          <a:solidFill>
            <a:schemeClr val="accent3"/>
          </a:solidFill>
          <a:ln>
            <a:solidFill>
              <a:schemeClr val="accent3"/>
            </a:solidFill>
          </a:ln>
        </p:spPr>
        <p:txBody>
          <a:bodyPr wrap="square">
            <a:spAutoFit/>
          </a:bodyPr>
          <a:lstStyle/>
          <a:p>
            <a:pPr marL="0" lvl="0" indent="0">
              <a:lnSpc>
                <a:spcPct val="107000"/>
              </a:lnSpc>
              <a:buNone/>
            </a:pPr>
            <a:r>
              <a:rPr lang="en-US" sz="1800" b="1" dirty="0">
                <a:solidFill>
                  <a:schemeClr val="bg1"/>
                </a:solidFill>
                <a:latin typeface="Raleway" pitchFamily="2" charset="0"/>
              </a:rPr>
              <a:t>Overall impressive performance</a:t>
            </a:r>
          </a:p>
        </p:txBody>
      </p:sp>
    </p:spTree>
    <p:extLst>
      <p:ext uri="{BB962C8B-B14F-4D97-AF65-F5344CB8AC3E}">
        <p14:creationId xmlns:p14="http://schemas.microsoft.com/office/powerpoint/2010/main" val="29162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E10FB915-9908-31E6-A721-DC9052C27DC2}"/>
              </a:ext>
            </a:extLst>
          </p:cNvPr>
          <p:cNvSpPr/>
          <p:nvPr/>
        </p:nvSpPr>
        <p:spPr>
          <a:xfrm>
            <a:off x="0" y="-19456"/>
            <a:ext cx="9144000" cy="5190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54EBB311-7CF4-3C3E-6C77-B7ABA9E02107}"/>
              </a:ext>
            </a:extLst>
          </p:cNvPr>
          <p:cNvSpPr/>
          <p:nvPr/>
        </p:nvSpPr>
        <p:spPr>
          <a:xfrm>
            <a:off x="774051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94CDF0D4-14FA-52F6-9091-B3F61E1E36C1}"/>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34333D20-AA64-A043-3F78-8491D21AF3B8}"/>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039BD85C-8A4E-A355-B829-DC437E8F4ADE}"/>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A62F7643-9F98-A3A7-A9A3-ACFB715D9AD5}"/>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0" name="Rechteck 9">
            <a:extLst>
              <a:ext uri="{FF2B5EF4-FFF2-40B4-BE49-F238E27FC236}">
                <a16:creationId xmlns:a16="http://schemas.microsoft.com/office/drawing/2014/main" id="{082985EF-FC6C-E2A6-B9E1-B21BC6AB29BD}"/>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Google Shape;92;p14">
            <a:extLst>
              <a:ext uri="{FF2B5EF4-FFF2-40B4-BE49-F238E27FC236}">
                <a16:creationId xmlns:a16="http://schemas.microsoft.com/office/drawing/2014/main" id="{39508088-E319-A521-3A97-314360391C80}"/>
              </a:ext>
            </a:extLst>
          </p:cNvPr>
          <p:cNvSpPr txBox="1">
            <a:spLocks/>
          </p:cNvSpPr>
          <p:nvPr/>
        </p:nvSpPr>
        <p:spPr>
          <a:xfrm>
            <a:off x="411562" y="615445"/>
            <a:ext cx="873243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sz="2400" dirty="0"/>
              <a:t>OUTLOOK</a:t>
            </a:r>
            <a:endParaRPr lang="de-DE" sz="2300" dirty="0"/>
          </a:p>
        </p:txBody>
      </p:sp>
      <p:sp>
        <p:nvSpPr>
          <p:cNvPr id="8" name="TextBox 7">
            <a:extLst>
              <a:ext uri="{FF2B5EF4-FFF2-40B4-BE49-F238E27FC236}">
                <a16:creationId xmlns:a16="http://schemas.microsoft.com/office/drawing/2014/main" id="{400DDB7C-885C-D6C1-BFF1-CE75D13EC5F5}"/>
              </a:ext>
            </a:extLst>
          </p:cNvPr>
          <p:cNvSpPr txBox="1"/>
          <p:nvPr/>
        </p:nvSpPr>
        <p:spPr>
          <a:xfrm>
            <a:off x="622499" y="1294618"/>
            <a:ext cx="6081161" cy="523990"/>
          </a:xfrm>
          <a:prstGeom prst="rect">
            <a:avLst/>
          </a:prstGeom>
          <a:solidFill>
            <a:schemeClr val="accent3"/>
          </a:solidFill>
        </p:spPr>
        <p:txBody>
          <a:bodyPr wrap="square">
            <a:spAutoFit/>
          </a:bodyPr>
          <a:lstStyle/>
          <a:p>
            <a:pPr marL="0" lvl="0" indent="0">
              <a:lnSpc>
                <a:spcPct val="107000"/>
              </a:lnSpc>
              <a:buNone/>
            </a:pPr>
            <a:r>
              <a:rPr lang="en-US" sz="2800" dirty="0">
                <a:solidFill>
                  <a:schemeClr val="bg1"/>
                </a:solidFill>
                <a:effectLst/>
                <a:latin typeface="Raleway" pitchFamily="2" charset="0"/>
                <a:ea typeface="Calibri" panose="020F0502020204030204" pitchFamily="34" charset="0"/>
                <a:cs typeface="Arial" panose="020B0604020202020204" pitchFamily="34" charset="0"/>
              </a:rPr>
              <a:t>Using few-shot learning </a:t>
            </a:r>
          </a:p>
        </p:txBody>
      </p:sp>
      <p:sp>
        <p:nvSpPr>
          <p:cNvPr id="9" name="Slide Number Placeholder 8">
            <a:extLst>
              <a:ext uri="{FF2B5EF4-FFF2-40B4-BE49-F238E27FC236}">
                <a16:creationId xmlns:a16="http://schemas.microsoft.com/office/drawing/2014/main" id="{F6D420FB-3F0D-F10C-BA4E-72F26E70C783}"/>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26</a:t>
            </a:fld>
            <a:endParaRPr lang="de"/>
          </a:p>
        </p:txBody>
      </p:sp>
      <p:sp>
        <p:nvSpPr>
          <p:cNvPr id="12" name="TextBox 11">
            <a:extLst>
              <a:ext uri="{FF2B5EF4-FFF2-40B4-BE49-F238E27FC236}">
                <a16:creationId xmlns:a16="http://schemas.microsoft.com/office/drawing/2014/main" id="{D657070E-17C8-6A1E-E4A5-45B4B6E3EF12}"/>
              </a:ext>
            </a:extLst>
          </p:cNvPr>
          <p:cNvSpPr txBox="1"/>
          <p:nvPr/>
        </p:nvSpPr>
        <p:spPr>
          <a:xfrm>
            <a:off x="622498" y="2045364"/>
            <a:ext cx="6081162" cy="523990"/>
          </a:xfrm>
          <a:prstGeom prst="rect">
            <a:avLst/>
          </a:prstGeom>
          <a:solidFill>
            <a:schemeClr val="tx1"/>
          </a:solidFill>
        </p:spPr>
        <p:txBody>
          <a:bodyPr wrap="square">
            <a:spAutoFit/>
          </a:bodyPr>
          <a:lstStyle/>
          <a:p>
            <a:pPr marL="0" lvl="0" indent="0">
              <a:lnSpc>
                <a:spcPct val="107000"/>
              </a:lnSpc>
              <a:buNone/>
            </a:pPr>
            <a:r>
              <a:rPr lang="en-US" sz="2800" dirty="0">
                <a:solidFill>
                  <a:schemeClr val="bg1"/>
                </a:solidFill>
                <a:effectLst/>
                <a:latin typeface="Raleway" pitchFamily="2" charset="0"/>
                <a:ea typeface="Calibri" panose="020F0502020204030204" pitchFamily="34" charset="0"/>
                <a:cs typeface="Arial" panose="020B0604020202020204" pitchFamily="34" charset="0"/>
              </a:rPr>
              <a:t>Fine Tuning to specific experiments</a:t>
            </a:r>
            <a:endParaRPr lang="en-US" sz="2800" dirty="0">
              <a:solidFill>
                <a:schemeClr val="bg1"/>
              </a:solidFill>
              <a:latin typeface="Raleway" pitchFamily="2" charset="0"/>
              <a:ea typeface="Calibri" panose="020F050202020403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2AFE3CC-3381-9D0B-3E86-EEB7B824F40B}"/>
              </a:ext>
            </a:extLst>
          </p:cNvPr>
          <p:cNvSpPr txBox="1"/>
          <p:nvPr/>
        </p:nvSpPr>
        <p:spPr>
          <a:xfrm>
            <a:off x="622498" y="2796110"/>
            <a:ext cx="6081162" cy="523990"/>
          </a:xfrm>
          <a:prstGeom prst="rect">
            <a:avLst/>
          </a:prstGeom>
          <a:solidFill>
            <a:schemeClr val="accent2"/>
          </a:solidFill>
        </p:spPr>
        <p:txBody>
          <a:bodyPr wrap="square">
            <a:spAutoFit/>
          </a:bodyPr>
          <a:lstStyle/>
          <a:p>
            <a:pPr marL="0" lvl="0" indent="0">
              <a:lnSpc>
                <a:spcPct val="107000"/>
              </a:lnSpc>
              <a:buNone/>
            </a:pPr>
            <a:r>
              <a:rPr lang="en-US" sz="2800" dirty="0">
                <a:solidFill>
                  <a:schemeClr val="bg1"/>
                </a:solidFill>
                <a:effectLst/>
                <a:latin typeface="Raleway" pitchFamily="2" charset="0"/>
                <a:ea typeface="Calibri" panose="020F0502020204030204" pitchFamily="34" charset="0"/>
                <a:cs typeface="Arial" panose="020B0604020202020204" pitchFamily="34" charset="0"/>
              </a:rPr>
              <a:t>“Let’s Think step by step” </a:t>
            </a:r>
            <a:endParaRPr lang="en-US" sz="2800" dirty="0">
              <a:solidFill>
                <a:schemeClr val="bg1"/>
              </a:solidFill>
              <a:latin typeface="Raleway" pitchFamily="2" charset="0"/>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BB68F8D-AE22-81C2-0C4A-E56936E525DC}"/>
              </a:ext>
            </a:extLst>
          </p:cNvPr>
          <p:cNvSpPr txBox="1"/>
          <p:nvPr/>
        </p:nvSpPr>
        <p:spPr>
          <a:xfrm>
            <a:off x="622498" y="3546856"/>
            <a:ext cx="6081162" cy="523990"/>
          </a:xfrm>
          <a:prstGeom prst="rect">
            <a:avLst/>
          </a:prstGeom>
          <a:solidFill>
            <a:schemeClr val="accent5"/>
          </a:solidFill>
        </p:spPr>
        <p:txBody>
          <a:bodyPr wrap="square">
            <a:spAutoFit/>
          </a:bodyPr>
          <a:lstStyle/>
          <a:p>
            <a:pPr marL="0" lvl="0" indent="0">
              <a:lnSpc>
                <a:spcPct val="107000"/>
              </a:lnSpc>
              <a:buNone/>
            </a:pPr>
            <a:r>
              <a:rPr lang="en-US" sz="2800" dirty="0">
                <a:solidFill>
                  <a:schemeClr val="bg1"/>
                </a:solidFill>
                <a:latin typeface="Raleway" pitchFamily="2" charset="0"/>
                <a:ea typeface="Calibri" panose="020F0502020204030204" pitchFamily="34" charset="0"/>
                <a:cs typeface="Arial" panose="020B0604020202020204" pitchFamily="34" charset="0"/>
              </a:rPr>
              <a:t>Bayesian Updating</a:t>
            </a:r>
            <a:endParaRPr lang="en-US" sz="2800" dirty="0">
              <a:solidFill>
                <a:schemeClr val="bg1"/>
              </a:solidFill>
              <a:effectLst/>
              <a:latin typeface="Raleway" pitchFamily="2"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4D8B93A-4C5C-0720-AB3F-2865583C2710}"/>
              </a:ext>
            </a:extLst>
          </p:cNvPr>
          <p:cNvSpPr txBox="1"/>
          <p:nvPr/>
        </p:nvSpPr>
        <p:spPr>
          <a:xfrm>
            <a:off x="622496" y="4297603"/>
            <a:ext cx="6081161" cy="523990"/>
          </a:xfrm>
          <a:prstGeom prst="rect">
            <a:avLst/>
          </a:prstGeom>
          <a:solidFill>
            <a:schemeClr val="tx2"/>
          </a:solidFill>
        </p:spPr>
        <p:txBody>
          <a:bodyPr wrap="square">
            <a:spAutoFit/>
          </a:bodyPr>
          <a:lstStyle/>
          <a:p>
            <a:pPr marL="0" lvl="0" indent="0">
              <a:lnSpc>
                <a:spcPct val="107000"/>
              </a:lnSpc>
              <a:buNone/>
            </a:pPr>
            <a:r>
              <a:rPr lang="en-US" sz="2800" dirty="0">
                <a:latin typeface="Raleway" pitchFamily="2" charset="0"/>
                <a:ea typeface="Calibri" panose="020F0502020204030204" pitchFamily="34" charset="0"/>
                <a:cs typeface="Arial" panose="020B0604020202020204" pitchFamily="34" charset="0"/>
              </a:rPr>
              <a:t>Increase Parameter size</a:t>
            </a:r>
            <a:endParaRPr lang="en-US" sz="2800" dirty="0">
              <a:effectLst/>
              <a:latin typeface="Raleway"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54346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6" name="Rechteck 15">
            <a:extLst>
              <a:ext uri="{FF2B5EF4-FFF2-40B4-BE49-F238E27FC236}">
                <a16:creationId xmlns:a16="http://schemas.microsoft.com/office/drawing/2014/main" id="{8930596F-3933-842D-5644-7B63F4CB64F8}"/>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Google Shape;93;p14"/>
          <p:cNvSpPr txBox="1">
            <a:spLocks noGrp="1"/>
          </p:cNvSpPr>
          <p:nvPr>
            <p:ph type="body" idx="1"/>
          </p:nvPr>
        </p:nvSpPr>
        <p:spPr>
          <a:xfrm>
            <a:off x="626825" y="3911247"/>
            <a:ext cx="4888457" cy="758029"/>
          </a:xfrm>
          <a:prstGeom prst="rect">
            <a:avLst/>
          </a:prstGeom>
        </p:spPr>
        <p:txBody>
          <a:bodyPr spcFirstLastPara="1" wrap="square" lIns="91425" tIns="91425" rIns="91425" bIns="91425" anchor="t" anchorCtr="0">
            <a:noAutofit/>
          </a:bodyPr>
          <a:lstStyle/>
          <a:p>
            <a:pPr marL="285750" indent="-285750"/>
            <a:r>
              <a:rPr lang="de-DE" sz="1800" dirty="0" err="1">
                <a:solidFill>
                  <a:schemeClr val="bg2"/>
                </a:solidFill>
                <a:latin typeface="Raleway" pitchFamily="2" charset="77"/>
              </a:rPr>
              <a:t>Temperature</a:t>
            </a:r>
            <a:r>
              <a:rPr lang="de-DE" sz="1800" dirty="0">
                <a:solidFill>
                  <a:schemeClr val="bg2"/>
                </a:solidFill>
                <a:latin typeface="Raleway" pitchFamily="2" charset="77"/>
              </a:rPr>
              <a:t> = 0 (</a:t>
            </a:r>
            <a:r>
              <a:rPr lang="de-DE" sz="1800" dirty="0" err="1">
                <a:solidFill>
                  <a:schemeClr val="bg2"/>
                </a:solidFill>
                <a:latin typeface="Raleway" pitchFamily="2" charset="77"/>
              </a:rPr>
              <a:t>deterministic</a:t>
            </a:r>
            <a:r>
              <a:rPr lang="de-DE" sz="1800" dirty="0">
                <a:solidFill>
                  <a:schemeClr val="bg2"/>
                </a:solidFill>
                <a:latin typeface="Raleway" pitchFamily="2" charset="77"/>
              </a:rPr>
              <a:t>)</a:t>
            </a:r>
          </a:p>
          <a:p>
            <a:pPr marL="285750" indent="-285750"/>
            <a:r>
              <a:rPr lang="de-DE" sz="1800" dirty="0">
                <a:solidFill>
                  <a:schemeClr val="bg2"/>
                </a:solidFill>
                <a:latin typeface="Raleway" pitchFamily="2" charset="77"/>
              </a:rPr>
              <a:t>Always </a:t>
            </a:r>
            <a:r>
              <a:rPr lang="de-DE" sz="1800" dirty="0" err="1">
                <a:solidFill>
                  <a:schemeClr val="bg2"/>
                </a:solidFill>
                <a:latin typeface="Raleway" pitchFamily="2" charset="77"/>
              </a:rPr>
              <a:t>selects</a:t>
            </a:r>
            <a:r>
              <a:rPr lang="de-DE" sz="1800" dirty="0">
                <a:solidFill>
                  <a:schemeClr val="bg2"/>
                </a:solidFill>
                <a:latin typeface="Raleway" pitchFamily="2" charset="77"/>
              </a:rPr>
              <a:t> </a:t>
            </a:r>
            <a:r>
              <a:rPr lang="de-DE" sz="1800" dirty="0" err="1">
                <a:solidFill>
                  <a:schemeClr val="bg2"/>
                </a:solidFill>
                <a:latin typeface="Raleway" pitchFamily="2" charset="77"/>
              </a:rPr>
              <a:t>most</a:t>
            </a:r>
            <a:r>
              <a:rPr lang="de-DE" sz="1800" dirty="0">
                <a:solidFill>
                  <a:schemeClr val="bg2"/>
                </a:solidFill>
                <a:latin typeface="Raleway" pitchFamily="2" charset="77"/>
              </a:rPr>
              <a:t> </a:t>
            </a:r>
            <a:r>
              <a:rPr lang="de-DE" sz="1800" dirty="0" err="1">
                <a:solidFill>
                  <a:schemeClr val="bg2"/>
                </a:solidFill>
                <a:latin typeface="Raleway" pitchFamily="2" charset="77"/>
              </a:rPr>
              <a:t>likely</a:t>
            </a:r>
            <a:r>
              <a:rPr lang="de-DE" sz="1800" dirty="0">
                <a:solidFill>
                  <a:schemeClr val="bg2"/>
                </a:solidFill>
                <a:latin typeface="Raleway" pitchFamily="2" charset="77"/>
              </a:rPr>
              <a:t> </a:t>
            </a:r>
            <a:r>
              <a:rPr lang="de-DE" sz="1800" dirty="0" err="1">
                <a:solidFill>
                  <a:schemeClr val="bg2"/>
                </a:solidFill>
                <a:latin typeface="Raleway" pitchFamily="2" charset="77"/>
              </a:rPr>
              <a:t>next</a:t>
            </a:r>
            <a:r>
              <a:rPr lang="de-DE" sz="1800" dirty="0">
                <a:solidFill>
                  <a:schemeClr val="bg2"/>
                </a:solidFill>
                <a:latin typeface="Raleway" pitchFamily="2" charset="77"/>
              </a:rPr>
              <a:t> </a:t>
            </a:r>
            <a:r>
              <a:rPr lang="de-DE" sz="1800" dirty="0" err="1">
                <a:solidFill>
                  <a:schemeClr val="bg2"/>
                </a:solidFill>
                <a:latin typeface="Raleway" pitchFamily="2" charset="77"/>
              </a:rPr>
              <a:t>token</a:t>
            </a:r>
            <a:endParaRPr sz="1800" dirty="0">
              <a:solidFill>
                <a:schemeClr val="bg2"/>
              </a:solidFill>
              <a:latin typeface="Raleway" pitchFamily="2" charset="77"/>
            </a:endParaRPr>
          </a:p>
        </p:txBody>
      </p:sp>
      <p:sp>
        <p:nvSpPr>
          <p:cNvPr id="2" name="Pfeil: nach rechts 1">
            <a:extLst>
              <a:ext uri="{FF2B5EF4-FFF2-40B4-BE49-F238E27FC236}">
                <a16:creationId xmlns:a16="http://schemas.microsoft.com/office/drawing/2014/main" id="{EED6FAE1-C437-ACD5-6916-6D010B486E4C}"/>
              </a:ext>
            </a:extLst>
          </p:cNvPr>
          <p:cNvSpPr/>
          <p:nvPr/>
        </p:nvSpPr>
        <p:spPr>
          <a:xfrm flipH="1">
            <a:off x="5616551" y="1883177"/>
            <a:ext cx="803704" cy="484632"/>
          </a:xfrm>
          <a:prstGeom prst="rightArrow">
            <a:avLst>
              <a:gd name="adj1" fmla="val 50000"/>
              <a:gd name="adj2" fmla="val 6943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77"/>
            </a:endParaRPr>
          </a:p>
        </p:txBody>
      </p:sp>
      <p:sp>
        <p:nvSpPr>
          <p:cNvPr id="4" name="Textfeld 3">
            <a:extLst>
              <a:ext uri="{FF2B5EF4-FFF2-40B4-BE49-F238E27FC236}">
                <a16:creationId xmlns:a16="http://schemas.microsoft.com/office/drawing/2014/main" id="{C618BFEF-8727-9264-370E-3505E6AC3DA4}"/>
              </a:ext>
            </a:extLst>
          </p:cNvPr>
          <p:cNvSpPr txBox="1"/>
          <p:nvPr/>
        </p:nvSpPr>
        <p:spPr>
          <a:xfrm>
            <a:off x="6938425" y="1925438"/>
            <a:ext cx="1295751" cy="400110"/>
          </a:xfrm>
          <a:prstGeom prst="rect">
            <a:avLst/>
          </a:prstGeom>
          <a:solidFill>
            <a:srgbClr val="EAEEEF"/>
          </a:solidFill>
          <a:ln>
            <a:solidFill>
              <a:srgbClr val="EAEEEF"/>
            </a:solidFill>
          </a:ln>
        </p:spPr>
        <p:txBody>
          <a:bodyPr wrap="square" rtlCol="0">
            <a:spAutoFit/>
          </a:bodyPr>
          <a:lstStyle/>
          <a:p>
            <a:pPr algn="ctr"/>
            <a:r>
              <a:rPr lang="de-DE" sz="2000" dirty="0">
                <a:latin typeface="Raleway" pitchFamily="2" charset="77"/>
              </a:rPr>
              <a:t>Prompt</a:t>
            </a:r>
            <a:endParaRPr lang="en-US" sz="2000" dirty="0">
              <a:latin typeface="Raleway" pitchFamily="2" charset="77"/>
            </a:endParaRPr>
          </a:p>
        </p:txBody>
      </p:sp>
      <p:sp>
        <p:nvSpPr>
          <p:cNvPr id="5" name="Textfeld 4">
            <a:extLst>
              <a:ext uri="{FF2B5EF4-FFF2-40B4-BE49-F238E27FC236}">
                <a16:creationId xmlns:a16="http://schemas.microsoft.com/office/drawing/2014/main" id="{D6F9750F-00EE-815B-EFBD-F9CEE69B13F3}"/>
              </a:ext>
            </a:extLst>
          </p:cNvPr>
          <p:cNvSpPr txBox="1"/>
          <p:nvPr/>
        </p:nvSpPr>
        <p:spPr>
          <a:xfrm>
            <a:off x="6573917" y="2917966"/>
            <a:ext cx="2287975" cy="707886"/>
          </a:xfrm>
          <a:prstGeom prst="rect">
            <a:avLst/>
          </a:prstGeom>
          <a:solidFill>
            <a:srgbClr val="EAEEEF"/>
          </a:solidFill>
        </p:spPr>
        <p:txBody>
          <a:bodyPr wrap="square" rtlCol="0">
            <a:spAutoFit/>
          </a:bodyPr>
          <a:lstStyle/>
          <a:p>
            <a:pPr algn="ctr"/>
            <a:r>
              <a:rPr lang="de-DE" sz="2000" dirty="0">
                <a:latin typeface="Raleway" pitchFamily="2" charset="77"/>
              </a:rPr>
              <a:t>Text </a:t>
            </a:r>
            <a:r>
              <a:rPr lang="de-DE" sz="2000" dirty="0" err="1">
                <a:latin typeface="Raleway" pitchFamily="2" charset="77"/>
              </a:rPr>
              <a:t>completion</a:t>
            </a:r>
            <a:r>
              <a:rPr lang="de-DE" sz="2000" dirty="0">
                <a:latin typeface="Raleway" pitchFamily="2" charset="77"/>
              </a:rPr>
              <a:t> </a:t>
            </a:r>
            <a:r>
              <a:rPr lang="de-DE" sz="2000" dirty="0" err="1">
                <a:latin typeface="Raleway" pitchFamily="2" charset="77"/>
              </a:rPr>
              <a:t>by</a:t>
            </a:r>
            <a:r>
              <a:rPr lang="de-DE" sz="2000" dirty="0">
                <a:latin typeface="Raleway" pitchFamily="2" charset="77"/>
              </a:rPr>
              <a:t> </a:t>
            </a:r>
            <a:r>
              <a:rPr lang="de-DE" sz="2000" dirty="0" err="1">
                <a:latin typeface="Raleway" pitchFamily="2" charset="77"/>
              </a:rPr>
              <a:t>the</a:t>
            </a:r>
            <a:r>
              <a:rPr lang="de-DE" sz="2000" dirty="0">
                <a:latin typeface="Raleway" pitchFamily="2" charset="77"/>
              </a:rPr>
              <a:t> </a:t>
            </a:r>
            <a:r>
              <a:rPr lang="de-DE" sz="2000" dirty="0" err="1">
                <a:latin typeface="Raleway" pitchFamily="2" charset="77"/>
              </a:rPr>
              <a:t>model</a:t>
            </a:r>
            <a:endParaRPr lang="en-US" sz="2000" dirty="0">
              <a:latin typeface="Raleway" pitchFamily="2" charset="77"/>
            </a:endParaRPr>
          </a:p>
        </p:txBody>
      </p:sp>
      <p:pic>
        <p:nvPicPr>
          <p:cNvPr id="11" name="Grafik 10">
            <a:extLst>
              <a:ext uri="{FF2B5EF4-FFF2-40B4-BE49-F238E27FC236}">
                <a16:creationId xmlns:a16="http://schemas.microsoft.com/office/drawing/2014/main" id="{77E8E9FA-3F69-8F1E-BCC0-E556CA5F4E37}"/>
              </a:ext>
            </a:extLst>
          </p:cNvPr>
          <p:cNvPicPr>
            <a:picLocks noChangeAspect="1"/>
          </p:cNvPicPr>
          <p:nvPr/>
        </p:nvPicPr>
        <p:blipFill>
          <a:blip r:embed="rId3"/>
          <a:stretch>
            <a:fillRect/>
          </a:stretch>
        </p:blipFill>
        <p:spPr>
          <a:xfrm>
            <a:off x="626826" y="1524204"/>
            <a:ext cx="4888457" cy="1966289"/>
          </a:xfrm>
          <a:prstGeom prst="rect">
            <a:avLst/>
          </a:prstGeom>
        </p:spPr>
      </p:pic>
      <p:sp>
        <p:nvSpPr>
          <p:cNvPr id="6" name="Google Shape;413;p36">
            <a:extLst>
              <a:ext uri="{FF2B5EF4-FFF2-40B4-BE49-F238E27FC236}">
                <a16:creationId xmlns:a16="http://schemas.microsoft.com/office/drawing/2014/main" id="{9C7653B2-428A-908E-96AB-6D0D338A8D9A}"/>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7" name="Google Shape;207;p33">
            <a:hlinkClick r:id="rId4" action="ppaction://hlinksldjump"/>
            <a:extLst>
              <a:ext uri="{FF2B5EF4-FFF2-40B4-BE49-F238E27FC236}">
                <a16:creationId xmlns:a16="http://schemas.microsoft.com/office/drawing/2014/main" id="{8C7C1A83-6314-3C81-2498-92BEF0360CB7}"/>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8" name="Google Shape;208;p33">
            <a:hlinkClick r:id="rId5" action="ppaction://hlinksldjump"/>
            <a:extLst>
              <a:ext uri="{FF2B5EF4-FFF2-40B4-BE49-F238E27FC236}">
                <a16:creationId xmlns:a16="http://schemas.microsoft.com/office/drawing/2014/main" id="{FE6748E5-D8D3-9719-4E18-7A4B66FE252E}"/>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9" name="Google Shape;209;p33">
            <a:hlinkClick r:id="rId6" action="ppaction://hlinksldjump"/>
            <a:extLst>
              <a:ext uri="{FF2B5EF4-FFF2-40B4-BE49-F238E27FC236}">
                <a16:creationId xmlns:a16="http://schemas.microsoft.com/office/drawing/2014/main" id="{F6180972-A971-DCF6-F90D-B5C67B777283}"/>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10" name="Google Shape;210;p33">
            <a:hlinkClick r:id="" action="ppaction://noaction"/>
            <a:extLst>
              <a:ext uri="{FF2B5EF4-FFF2-40B4-BE49-F238E27FC236}">
                <a16:creationId xmlns:a16="http://schemas.microsoft.com/office/drawing/2014/main" id="{1A0FCCD8-6CCA-0B3F-3366-ECE02C92EB54}"/>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3" name="Pfeil: nach rechts 1">
            <a:extLst>
              <a:ext uri="{FF2B5EF4-FFF2-40B4-BE49-F238E27FC236}">
                <a16:creationId xmlns:a16="http://schemas.microsoft.com/office/drawing/2014/main" id="{E9CBB2E8-17DF-2400-E451-989028BACE06}"/>
              </a:ext>
            </a:extLst>
          </p:cNvPr>
          <p:cNvSpPr/>
          <p:nvPr/>
        </p:nvSpPr>
        <p:spPr>
          <a:xfrm flipH="1">
            <a:off x="5616547" y="3029593"/>
            <a:ext cx="803703" cy="484632"/>
          </a:xfrm>
          <a:prstGeom prst="rightArrow">
            <a:avLst>
              <a:gd name="adj1" fmla="val 50000"/>
              <a:gd name="adj2" fmla="val 6943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itchFamily="2" charset="77"/>
            </a:endParaRPr>
          </a:p>
        </p:txBody>
      </p:sp>
      <p:sp>
        <p:nvSpPr>
          <p:cNvPr id="18" name="Rechteck 17">
            <a:extLst>
              <a:ext uri="{FF2B5EF4-FFF2-40B4-BE49-F238E27FC236}">
                <a16:creationId xmlns:a16="http://schemas.microsoft.com/office/drawing/2014/main" id="{60C3E2DE-E9FC-7987-BE81-19513AC60D7D}"/>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92;p14">
            <a:extLst>
              <a:ext uri="{FF2B5EF4-FFF2-40B4-BE49-F238E27FC236}">
                <a16:creationId xmlns:a16="http://schemas.microsoft.com/office/drawing/2014/main" id="{CF0E5BC3-6887-25F5-BB9F-5D04DC0F79FA}"/>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 dirty="0">
                <a:latin typeface="Raleway" pitchFamily="2" charset="77"/>
              </a:rPr>
              <a:t>GPT-3</a:t>
            </a:r>
            <a:endParaRPr lang="de-DE" dirty="0"/>
          </a:p>
        </p:txBody>
      </p:sp>
      <p:sp>
        <p:nvSpPr>
          <p:cNvPr id="12" name="Slide Number Placeholder 11">
            <a:extLst>
              <a:ext uri="{FF2B5EF4-FFF2-40B4-BE49-F238E27FC236}">
                <a16:creationId xmlns:a16="http://schemas.microsoft.com/office/drawing/2014/main" id="{9685AC5C-9B67-E61D-1DD6-BD1ABE6597F5}"/>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3</a:t>
            </a:fld>
            <a:endParaRPr lang="de"/>
          </a:p>
        </p:txBody>
      </p:sp>
    </p:spTree>
    <p:extLst>
      <p:ext uri="{BB962C8B-B14F-4D97-AF65-F5344CB8AC3E}">
        <p14:creationId xmlns:p14="http://schemas.microsoft.com/office/powerpoint/2010/main" val="31711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body" idx="1"/>
          </p:nvPr>
        </p:nvSpPr>
        <p:spPr>
          <a:xfrm>
            <a:off x="729450" y="1422675"/>
            <a:ext cx="7688700" cy="358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8" name="Rechteck 7">
            <a:extLst>
              <a:ext uri="{FF2B5EF4-FFF2-40B4-BE49-F238E27FC236}">
                <a16:creationId xmlns:a16="http://schemas.microsoft.com/office/drawing/2014/main" id="{30F27CF5-DB0D-6FE8-B1EB-880469BDCD6D}"/>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0C2526B3-D0A3-2F82-1C5D-9F9260F216B8}"/>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Google Shape;413;p36">
            <a:extLst>
              <a:ext uri="{FF2B5EF4-FFF2-40B4-BE49-F238E27FC236}">
                <a16:creationId xmlns:a16="http://schemas.microsoft.com/office/drawing/2014/main" id="{FB1EF8BB-4E78-D479-0664-B4F1887F7E49}"/>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17" name="Google Shape;207;p33">
            <a:hlinkClick r:id="rId3" action="ppaction://hlinksldjump"/>
            <a:extLst>
              <a:ext uri="{FF2B5EF4-FFF2-40B4-BE49-F238E27FC236}">
                <a16:creationId xmlns:a16="http://schemas.microsoft.com/office/drawing/2014/main" id="{7CE6C0F4-1CBD-F783-82AD-8376914F9F2F}"/>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18" name="Google Shape;208;p33">
            <a:hlinkClick r:id="rId4" action="ppaction://hlinksldjump"/>
            <a:extLst>
              <a:ext uri="{FF2B5EF4-FFF2-40B4-BE49-F238E27FC236}">
                <a16:creationId xmlns:a16="http://schemas.microsoft.com/office/drawing/2014/main" id="{D3223AA2-F237-7A14-AEC9-5EA0AA82681C}"/>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19" name="Google Shape;209;p33">
            <a:hlinkClick r:id="rId5" action="ppaction://hlinksldjump"/>
            <a:extLst>
              <a:ext uri="{FF2B5EF4-FFF2-40B4-BE49-F238E27FC236}">
                <a16:creationId xmlns:a16="http://schemas.microsoft.com/office/drawing/2014/main" id="{4233D4FB-E5DE-B03F-BCA9-CC62E6D33352}"/>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20" name="Google Shape;210;p33">
            <a:hlinkClick r:id="" action="ppaction://noaction"/>
            <a:extLst>
              <a:ext uri="{FF2B5EF4-FFF2-40B4-BE49-F238E27FC236}">
                <a16:creationId xmlns:a16="http://schemas.microsoft.com/office/drawing/2014/main" id="{968A99BE-A01B-C98D-BC7B-18CE4254D2BB}"/>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pic>
        <p:nvPicPr>
          <p:cNvPr id="3" name="Graphic 2">
            <a:extLst>
              <a:ext uri="{FF2B5EF4-FFF2-40B4-BE49-F238E27FC236}">
                <a16:creationId xmlns:a16="http://schemas.microsoft.com/office/drawing/2014/main" id="{C4F88FEF-33BB-DD1D-028B-41DF6DC234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826" y="1103450"/>
            <a:ext cx="6994971" cy="3998634"/>
          </a:xfrm>
          <a:prstGeom prst="rect">
            <a:avLst/>
          </a:prstGeom>
        </p:spPr>
      </p:pic>
      <p:sp>
        <p:nvSpPr>
          <p:cNvPr id="6" name="Google Shape;92;p14">
            <a:extLst>
              <a:ext uri="{FF2B5EF4-FFF2-40B4-BE49-F238E27FC236}">
                <a16:creationId xmlns:a16="http://schemas.microsoft.com/office/drawing/2014/main" id="{F1458A8F-D8FF-A523-06DC-76AF279789F6}"/>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 dirty="0"/>
              <a:t>ADA, BABBAGE, CURIE AND DAVINCI (InstructGPT)</a:t>
            </a:r>
            <a:endParaRPr lang="de-DE" dirty="0"/>
          </a:p>
        </p:txBody>
      </p:sp>
      <p:sp>
        <p:nvSpPr>
          <p:cNvPr id="2" name="Slide Number Placeholder 1">
            <a:extLst>
              <a:ext uri="{FF2B5EF4-FFF2-40B4-BE49-F238E27FC236}">
                <a16:creationId xmlns:a16="http://schemas.microsoft.com/office/drawing/2014/main" id="{1F134DA7-CE23-A75A-B1F0-6A60EE608265}"/>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4</a:t>
            </a:fld>
            <a:endParaRPr lang="de"/>
          </a:p>
        </p:txBody>
      </p:sp>
    </p:spTree>
    <p:extLst>
      <p:ext uri="{BB962C8B-B14F-4D97-AF65-F5344CB8AC3E}">
        <p14:creationId xmlns:p14="http://schemas.microsoft.com/office/powerpoint/2010/main" val="182034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4"/>
          <p:cNvSpPr txBox="1">
            <a:spLocks noGrp="1"/>
          </p:cNvSpPr>
          <p:nvPr>
            <p:ph type="body" idx="1"/>
          </p:nvPr>
        </p:nvSpPr>
        <p:spPr>
          <a:xfrm>
            <a:off x="729450" y="1422675"/>
            <a:ext cx="7688700" cy="3583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11" name="Rechteck 10">
            <a:extLst>
              <a:ext uri="{FF2B5EF4-FFF2-40B4-BE49-F238E27FC236}">
                <a16:creationId xmlns:a16="http://schemas.microsoft.com/office/drawing/2014/main" id="{8F47D2AF-B2C2-2026-172E-EEB1D409B5F6}"/>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oogle Shape;413;p36">
            <a:extLst>
              <a:ext uri="{FF2B5EF4-FFF2-40B4-BE49-F238E27FC236}">
                <a16:creationId xmlns:a16="http://schemas.microsoft.com/office/drawing/2014/main" id="{5DF55BC5-39A7-3243-90C6-F2E5AE3F0D0C}"/>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13" name="Google Shape;207;p33">
            <a:hlinkClick r:id="rId3" action="ppaction://hlinksldjump"/>
            <a:extLst>
              <a:ext uri="{FF2B5EF4-FFF2-40B4-BE49-F238E27FC236}">
                <a16:creationId xmlns:a16="http://schemas.microsoft.com/office/drawing/2014/main" id="{508F3BE7-B54F-1831-C118-55A467F34BF3}"/>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14" name="Google Shape;208;p33">
            <a:hlinkClick r:id="rId4" action="ppaction://hlinksldjump"/>
            <a:extLst>
              <a:ext uri="{FF2B5EF4-FFF2-40B4-BE49-F238E27FC236}">
                <a16:creationId xmlns:a16="http://schemas.microsoft.com/office/drawing/2014/main" id="{A4EC9FD9-94D3-1A16-FA5C-7301A7142C7E}"/>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15" name="Google Shape;209;p33">
            <a:hlinkClick r:id="rId5" action="ppaction://hlinksldjump"/>
            <a:extLst>
              <a:ext uri="{FF2B5EF4-FFF2-40B4-BE49-F238E27FC236}">
                <a16:creationId xmlns:a16="http://schemas.microsoft.com/office/drawing/2014/main" id="{637D516A-6714-8A8B-4BFA-86E9FB06462E}"/>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16" name="Google Shape;210;p33">
            <a:hlinkClick r:id="" action="ppaction://noaction"/>
            <a:extLst>
              <a:ext uri="{FF2B5EF4-FFF2-40B4-BE49-F238E27FC236}">
                <a16:creationId xmlns:a16="http://schemas.microsoft.com/office/drawing/2014/main" id="{2886C58E-3853-125B-6374-CC3C3051C4B9}"/>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7" name="Rechteck 16">
            <a:extLst>
              <a:ext uri="{FF2B5EF4-FFF2-40B4-BE49-F238E27FC236}">
                <a16:creationId xmlns:a16="http://schemas.microsoft.com/office/drawing/2014/main" id="{4577A641-99BF-E0C6-7490-09B8393604EA}"/>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phic 4">
            <a:extLst>
              <a:ext uri="{FF2B5EF4-FFF2-40B4-BE49-F238E27FC236}">
                <a16:creationId xmlns:a16="http://schemas.microsoft.com/office/drawing/2014/main" id="{49A8AB93-1874-FE79-6C0B-9CC656D69B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850" y="1144991"/>
            <a:ext cx="7536873" cy="3861484"/>
          </a:xfrm>
          <a:prstGeom prst="rect">
            <a:avLst/>
          </a:prstGeom>
        </p:spPr>
      </p:pic>
      <p:sp>
        <p:nvSpPr>
          <p:cNvPr id="6" name="Google Shape;92;p14">
            <a:extLst>
              <a:ext uri="{FF2B5EF4-FFF2-40B4-BE49-F238E27FC236}">
                <a16:creationId xmlns:a16="http://schemas.microsoft.com/office/drawing/2014/main" id="{058CB794-5845-1EA7-A3AB-17C425FE4D5F}"/>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dirty="0"/>
              <a:t>CALIBRATION FOR UNCERTAINTY ESTIMATES</a:t>
            </a:r>
          </a:p>
        </p:txBody>
      </p:sp>
      <p:sp>
        <p:nvSpPr>
          <p:cNvPr id="2" name="Slide Number Placeholder 1">
            <a:extLst>
              <a:ext uri="{FF2B5EF4-FFF2-40B4-BE49-F238E27FC236}">
                <a16:creationId xmlns:a16="http://schemas.microsoft.com/office/drawing/2014/main" id="{25A3F38A-922C-CCA7-F176-90B5B5AAD9F0}"/>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5</a:t>
            </a:fld>
            <a:endParaRPr lang="de"/>
          </a:p>
        </p:txBody>
      </p:sp>
    </p:spTree>
    <p:extLst>
      <p:ext uri="{BB962C8B-B14F-4D97-AF65-F5344CB8AC3E}">
        <p14:creationId xmlns:p14="http://schemas.microsoft.com/office/powerpoint/2010/main" val="89232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7" name="Picture 16">
            <a:extLst>
              <a:ext uri="{FF2B5EF4-FFF2-40B4-BE49-F238E27FC236}">
                <a16:creationId xmlns:a16="http://schemas.microsoft.com/office/drawing/2014/main" id="{F65C18EA-B8C0-4BE3-10F6-82F80AFF6AC5}"/>
              </a:ext>
            </a:extLst>
          </p:cNvPr>
          <p:cNvPicPr>
            <a:picLocks noChangeAspect="1"/>
          </p:cNvPicPr>
          <p:nvPr/>
        </p:nvPicPr>
        <p:blipFill>
          <a:blip r:embed="rId3"/>
          <a:stretch>
            <a:fillRect/>
          </a:stretch>
        </p:blipFill>
        <p:spPr>
          <a:xfrm>
            <a:off x="725848" y="2806245"/>
            <a:ext cx="2646247" cy="2116997"/>
          </a:xfrm>
          <a:prstGeom prst="rect">
            <a:avLst/>
          </a:prstGeom>
        </p:spPr>
      </p:pic>
      <p:sp>
        <p:nvSpPr>
          <p:cNvPr id="4" name="Textfeld 3">
            <a:extLst>
              <a:ext uri="{FF2B5EF4-FFF2-40B4-BE49-F238E27FC236}">
                <a16:creationId xmlns:a16="http://schemas.microsoft.com/office/drawing/2014/main" id="{3F3C5FFE-F92F-7E3F-4075-CDC0180870A2}"/>
              </a:ext>
            </a:extLst>
          </p:cNvPr>
          <p:cNvSpPr txBox="1"/>
          <p:nvPr/>
        </p:nvSpPr>
        <p:spPr>
          <a:xfrm>
            <a:off x="725849" y="1499712"/>
            <a:ext cx="2367547" cy="523220"/>
          </a:xfrm>
          <a:prstGeom prst="rect">
            <a:avLst/>
          </a:prstGeom>
          <a:solidFill>
            <a:schemeClr val="accent3"/>
          </a:solidFill>
        </p:spPr>
        <p:txBody>
          <a:bodyPr wrap="square" rtlCol="0">
            <a:spAutoFit/>
          </a:bodyPr>
          <a:lstStyle/>
          <a:p>
            <a:pPr algn="ctr"/>
            <a:r>
              <a:rPr lang="de-DE" b="1" dirty="0">
                <a:solidFill>
                  <a:schemeClr val="bg1"/>
                </a:solidFill>
                <a:latin typeface="Raleway" pitchFamily="2" charset="0"/>
              </a:rPr>
              <a:t>LOGITS</a:t>
            </a:r>
          </a:p>
          <a:p>
            <a:pPr algn="ctr"/>
            <a:r>
              <a:rPr lang="de-DE" b="1" dirty="0">
                <a:solidFill>
                  <a:schemeClr val="bg1"/>
                </a:solidFill>
                <a:latin typeface="Raleway" pitchFamily="2" charset="0"/>
              </a:rPr>
              <a:t>OF TEXT </a:t>
            </a:r>
            <a:r>
              <a:rPr lang="en-US" b="1" dirty="0">
                <a:solidFill>
                  <a:schemeClr val="bg1"/>
                </a:solidFill>
                <a:latin typeface="Raleway" pitchFamily="2" charset="0"/>
              </a:rPr>
              <a:t>COMPLETIONS</a:t>
            </a:r>
          </a:p>
        </p:txBody>
      </p:sp>
      <p:sp>
        <p:nvSpPr>
          <p:cNvPr id="2" name="Rechteck 1">
            <a:extLst>
              <a:ext uri="{FF2B5EF4-FFF2-40B4-BE49-F238E27FC236}">
                <a16:creationId xmlns:a16="http://schemas.microsoft.com/office/drawing/2014/main" id="{0C73A145-AC03-DA5F-6E53-0DE6A6FFD7F7}"/>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F0B78369-5B77-6D67-8F11-E558022F89D1}"/>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oogle Shape;413;p36">
            <a:extLst>
              <a:ext uri="{FF2B5EF4-FFF2-40B4-BE49-F238E27FC236}">
                <a16:creationId xmlns:a16="http://schemas.microsoft.com/office/drawing/2014/main" id="{0CC1C9D5-1677-E720-D6EC-C950995FD4F2}"/>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7" name="Google Shape;207;p33">
            <a:hlinkClick r:id="rId4" action="ppaction://hlinksldjump"/>
            <a:extLst>
              <a:ext uri="{FF2B5EF4-FFF2-40B4-BE49-F238E27FC236}">
                <a16:creationId xmlns:a16="http://schemas.microsoft.com/office/drawing/2014/main" id="{43DED28F-314C-53BF-F385-531D0A129E39}"/>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8" name="Google Shape;208;p33">
            <a:hlinkClick r:id="rId5" action="ppaction://hlinksldjump"/>
            <a:extLst>
              <a:ext uri="{FF2B5EF4-FFF2-40B4-BE49-F238E27FC236}">
                <a16:creationId xmlns:a16="http://schemas.microsoft.com/office/drawing/2014/main" id="{F6BD4176-E7B0-AC6C-DD81-F2A7FE76C122}"/>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9" name="Google Shape;209;p33">
            <a:hlinkClick r:id="rId6" action="ppaction://hlinksldjump"/>
            <a:extLst>
              <a:ext uri="{FF2B5EF4-FFF2-40B4-BE49-F238E27FC236}">
                <a16:creationId xmlns:a16="http://schemas.microsoft.com/office/drawing/2014/main" id="{3D52A797-E1A7-A9E7-DFC8-511CE352FAE7}"/>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10" name="Google Shape;210;p33">
            <a:hlinkClick r:id="" action="ppaction://noaction"/>
            <a:extLst>
              <a:ext uri="{FF2B5EF4-FFF2-40B4-BE49-F238E27FC236}">
                <a16:creationId xmlns:a16="http://schemas.microsoft.com/office/drawing/2014/main" id="{FECE6397-0EE9-85EF-50F8-D2F6012D287E}"/>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4" name="Textfeld 13">
            <a:extLst>
              <a:ext uri="{FF2B5EF4-FFF2-40B4-BE49-F238E27FC236}">
                <a16:creationId xmlns:a16="http://schemas.microsoft.com/office/drawing/2014/main" id="{1F3EF38F-B0FE-FB06-C4E0-D8D2916A1988}"/>
              </a:ext>
            </a:extLst>
          </p:cNvPr>
          <p:cNvSpPr txBox="1"/>
          <p:nvPr/>
        </p:nvSpPr>
        <p:spPr>
          <a:xfrm>
            <a:off x="649376" y="2202417"/>
            <a:ext cx="3038754" cy="523220"/>
          </a:xfrm>
          <a:prstGeom prst="rect">
            <a:avLst/>
          </a:prstGeom>
          <a:noFill/>
        </p:spPr>
        <p:txBody>
          <a:bodyPr wrap="square">
            <a:spAutoFit/>
          </a:bodyPr>
          <a:lstStyle/>
          <a:p>
            <a:pPr marL="285750" indent="-285750">
              <a:buFont typeface="Arial" panose="020B0604020202020204" pitchFamily="34" charset="0"/>
              <a:buChar char="•"/>
            </a:pPr>
            <a:r>
              <a:rPr lang="en-US" dirty="0">
                <a:latin typeface="Raleway" pitchFamily="2" charset="0"/>
                <a:ea typeface="Lato" panose="020F0502020204030203" pitchFamily="34" charset="0"/>
                <a:cs typeface="Lato" panose="020F0502020204030203" pitchFamily="34" charset="0"/>
              </a:rPr>
              <a:t>Well-studied</a:t>
            </a:r>
          </a:p>
          <a:p>
            <a:pPr marL="285750" indent="-285750">
              <a:buFont typeface="Arial" panose="020B0604020202020204" pitchFamily="34" charset="0"/>
              <a:buChar char="•"/>
            </a:pPr>
            <a:r>
              <a:rPr lang="en-US" dirty="0">
                <a:latin typeface="Raleway" pitchFamily="2" charset="0"/>
                <a:ea typeface="Lato" panose="020F0502020204030203" pitchFamily="34" charset="0"/>
                <a:cs typeface="Lato" panose="020F0502020204030203" pitchFamily="34" charset="0"/>
              </a:rPr>
              <a:t>Usually good calibration </a:t>
            </a:r>
          </a:p>
        </p:txBody>
      </p:sp>
      <p:sp>
        <p:nvSpPr>
          <p:cNvPr id="16" name="Textfeld 15">
            <a:extLst>
              <a:ext uri="{FF2B5EF4-FFF2-40B4-BE49-F238E27FC236}">
                <a16:creationId xmlns:a16="http://schemas.microsoft.com/office/drawing/2014/main" id="{5DA63248-7D3C-6FE3-26AF-089E7140B0E6}"/>
              </a:ext>
            </a:extLst>
          </p:cNvPr>
          <p:cNvSpPr txBox="1"/>
          <p:nvPr/>
        </p:nvSpPr>
        <p:spPr>
          <a:xfrm>
            <a:off x="5301579" y="1503843"/>
            <a:ext cx="2571096" cy="523220"/>
          </a:xfrm>
          <a:prstGeom prst="rect">
            <a:avLst/>
          </a:prstGeom>
          <a:solidFill>
            <a:schemeClr val="accent3"/>
          </a:solidFill>
        </p:spPr>
        <p:txBody>
          <a:bodyPr wrap="square">
            <a:spAutoFit/>
          </a:bodyPr>
          <a:lstStyle/>
          <a:p>
            <a:pPr algn="ctr"/>
            <a:r>
              <a:rPr lang="en-US" b="1" dirty="0">
                <a:solidFill>
                  <a:schemeClr val="bg1"/>
                </a:solidFill>
                <a:latin typeface="Raleway" pitchFamily="2" charset="0"/>
              </a:rPr>
              <a:t>SELF-EVALUATION</a:t>
            </a:r>
          </a:p>
          <a:p>
            <a:pPr algn="ctr"/>
            <a:r>
              <a:rPr lang="en-US" b="1" dirty="0">
                <a:solidFill>
                  <a:schemeClr val="bg1"/>
                </a:solidFill>
                <a:latin typeface="Raleway" pitchFamily="2" charset="0"/>
              </a:rPr>
              <a:t>OF UNCERTAINTY</a:t>
            </a:r>
          </a:p>
        </p:txBody>
      </p:sp>
      <p:sp>
        <p:nvSpPr>
          <p:cNvPr id="18" name="Textfeld 17">
            <a:extLst>
              <a:ext uri="{FF2B5EF4-FFF2-40B4-BE49-F238E27FC236}">
                <a16:creationId xmlns:a16="http://schemas.microsoft.com/office/drawing/2014/main" id="{62C3CE5E-BA78-DCB8-A30B-FB80A79A97CF}"/>
              </a:ext>
            </a:extLst>
          </p:cNvPr>
          <p:cNvSpPr txBox="1"/>
          <p:nvPr/>
        </p:nvSpPr>
        <p:spPr>
          <a:xfrm>
            <a:off x="5301579" y="2202417"/>
            <a:ext cx="3511685" cy="523220"/>
          </a:xfrm>
          <a:prstGeom prst="rect">
            <a:avLst/>
          </a:prstGeom>
          <a:noFill/>
        </p:spPr>
        <p:txBody>
          <a:bodyPr wrap="square">
            <a:spAutoFit/>
          </a:bodyPr>
          <a:lstStyle/>
          <a:p>
            <a:pPr marL="285750" indent="-285750">
              <a:buFont typeface="Arial" panose="020B0604020202020204" pitchFamily="34" charset="0"/>
              <a:buChar char="•"/>
            </a:pPr>
            <a:r>
              <a:rPr lang="en-US" dirty="0">
                <a:latin typeface="Raleway" pitchFamily="2" charset="0"/>
                <a:ea typeface="Lato" panose="020F0502020204030203" pitchFamily="34" charset="0"/>
                <a:cs typeface="Lato" panose="020F0502020204030203" pitchFamily="34" charset="0"/>
              </a:rPr>
              <a:t>Recently in focus</a:t>
            </a:r>
          </a:p>
          <a:p>
            <a:pPr marL="285750" indent="-285750">
              <a:buFont typeface="Arial" panose="020B0604020202020204" pitchFamily="34" charset="0"/>
              <a:buChar char="•"/>
            </a:pPr>
            <a:r>
              <a:rPr lang="en-US" dirty="0">
                <a:latin typeface="Raleway" pitchFamily="2" charset="0"/>
                <a:ea typeface="Lato" panose="020F0502020204030203" pitchFamily="34" charset="0"/>
                <a:cs typeface="Lato" panose="020F0502020204030203" pitchFamily="34" charset="0"/>
              </a:rPr>
              <a:t>Unclear calibration</a:t>
            </a:r>
            <a:endParaRPr lang="de-DE" dirty="0">
              <a:latin typeface="Raleway" pitchFamily="2" charset="0"/>
              <a:ea typeface="Lato" panose="020F0502020204030203" pitchFamily="34" charset="0"/>
              <a:cs typeface="Lato" panose="020F0502020204030203" pitchFamily="34" charset="0"/>
            </a:endParaRPr>
          </a:p>
        </p:txBody>
      </p:sp>
      <p:sp>
        <p:nvSpPr>
          <p:cNvPr id="23" name="Textfeld 22">
            <a:extLst>
              <a:ext uri="{FF2B5EF4-FFF2-40B4-BE49-F238E27FC236}">
                <a16:creationId xmlns:a16="http://schemas.microsoft.com/office/drawing/2014/main" id="{3911D9B7-390B-E7AD-0C13-154AC772AE75}"/>
              </a:ext>
            </a:extLst>
          </p:cNvPr>
          <p:cNvSpPr txBox="1"/>
          <p:nvPr/>
        </p:nvSpPr>
        <p:spPr>
          <a:xfrm>
            <a:off x="3770933" y="2925972"/>
            <a:ext cx="1131810" cy="338554"/>
          </a:xfrm>
          <a:prstGeom prst="rect">
            <a:avLst/>
          </a:prstGeom>
          <a:noFill/>
        </p:spPr>
        <p:txBody>
          <a:bodyPr wrap="square">
            <a:spAutoFit/>
          </a:bodyPr>
          <a:lstStyle/>
          <a:p>
            <a:r>
              <a:rPr lang="en-US" sz="1600" b="1" dirty="0">
                <a:solidFill>
                  <a:srgbClr val="54D2C2"/>
                </a:solidFill>
                <a:latin typeface="Raleway" pitchFamily="2" charset="0"/>
                <a:ea typeface="Lato" panose="020F0502020204030203" pitchFamily="34" charset="0"/>
                <a:cs typeface="Lato" panose="020F0502020204030203" pitchFamily="34" charset="0"/>
              </a:rPr>
              <a:t>EXAMPLE</a:t>
            </a:r>
          </a:p>
        </p:txBody>
      </p:sp>
      <p:sp>
        <p:nvSpPr>
          <p:cNvPr id="24" name="Google Shape;93;p14">
            <a:extLst>
              <a:ext uri="{FF2B5EF4-FFF2-40B4-BE49-F238E27FC236}">
                <a16:creationId xmlns:a16="http://schemas.microsoft.com/office/drawing/2014/main" id="{8BF57BF2-7A19-7CC0-D6F5-CA18D8EA9730}"/>
              </a:ext>
            </a:extLst>
          </p:cNvPr>
          <p:cNvSpPr txBox="1">
            <a:spLocks noGrp="1"/>
          </p:cNvSpPr>
          <p:nvPr>
            <p:ph type="body" idx="1"/>
          </p:nvPr>
        </p:nvSpPr>
        <p:spPr>
          <a:xfrm>
            <a:off x="5376731" y="3173040"/>
            <a:ext cx="2571095" cy="1251718"/>
          </a:xfrm>
          <a:prstGeom prst="rect">
            <a:avLst/>
          </a:prstGeom>
        </p:spPr>
        <p:txBody>
          <a:bodyPr spcFirstLastPara="1" wrap="square" lIns="91425" tIns="91425" rIns="91425" bIns="91425" anchor="t" anchorCtr="0">
            <a:normAutofit/>
          </a:bodyPr>
          <a:lstStyle/>
          <a:p>
            <a:pPr marL="0" lvl="0" indent="0" rtl="0">
              <a:spcBef>
                <a:spcPts val="1200"/>
              </a:spcBef>
              <a:spcAft>
                <a:spcPts val="0"/>
              </a:spcAft>
              <a:buNone/>
            </a:pPr>
            <a:r>
              <a:rPr lang="de-DE" sz="1600" dirty="0">
                <a:latin typeface="Raleway" pitchFamily="2" charset="0"/>
                <a:ea typeface="Lato" panose="020F0502020204030203" pitchFamily="34" charset="0"/>
                <a:cs typeface="Lato" panose="020F0502020204030203" pitchFamily="34" charset="0"/>
              </a:rPr>
              <a:t>“The </a:t>
            </a:r>
            <a:r>
              <a:rPr lang="de-DE" sz="1600" dirty="0" err="1">
                <a:latin typeface="Raleway" pitchFamily="2" charset="0"/>
                <a:ea typeface="Lato" panose="020F0502020204030203" pitchFamily="34" charset="0"/>
                <a:cs typeface="Lato" panose="020F0502020204030203" pitchFamily="34" charset="0"/>
              </a:rPr>
              <a:t>likelihood</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that</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the</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proposed</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answer</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is</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true</a:t>
            </a:r>
            <a:r>
              <a:rPr lang="de-DE" sz="1600" dirty="0">
                <a:latin typeface="Raleway" pitchFamily="2" charset="0"/>
                <a:ea typeface="Lato" panose="020F0502020204030203" pitchFamily="34" charset="0"/>
                <a:cs typeface="Lato" panose="020F0502020204030203" pitchFamily="34" charset="0"/>
              </a:rPr>
              <a:t> </a:t>
            </a:r>
            <a:r>
              <a:rPr lang="de-DE" sz="1600" dirty="0" err="1">
                <a:latin typeface="Raleway" pitchFamily="2" charset="0"/>
                <a:ea typeface="Lato" panose="020F0502020204030203" pitchFamily="34" charset="0"/>
                <a:cs typeface="Lato" panose="020F0502020204030203" pitchFamily="34" charset="0"/>
              </a:rPr>
              <a:t>is</a:t>
            </a:r>
            <a:r>
              <a:rPr lang="de-DE" sz="1600" dirty="0">
                <a:latin typeface="Raleway" pitchFamily="2" charset="0"/>
                <a:ea typeface="Lato" panose="020F0502020204030203" pitchFamily="34" charset="0"/>
                <a:cs typeface="Lato" panose="020F0502020204030203" pitchFamily="34" charset="0"/>
              </a:rPr>
              <a:t> 40%“</a:t>
            </a:r>
            <a:endParaRPr dirty="0">
              <a:latin typeface="Raleway" pitchFamily="2" charset="0"/>
              <a:ea typeface="Lato" panose="020F0502020204030203" pitchFamily="34" charset="0"/>
              <a:cs typeface="Lato" panose="020F0502020204030203" pitchFamily="34" charset="0"/>
            </a:endParaRPr>
          </a:p>
        </p:txBody>
      </p:sp>
      <p:sp>
        <p:nvSpPr>
          <p:cNvPr id="25" name="Rechteck 24">
            <a:extLst>
              <a:ext uri="{FF2B5EF4-FFF2-40B4-BE49-F238E27FC236}">
                <a16:creationId xmlns:a16="http://schemas.microsoft.com/office/drawing/2014/main" id="{C956BD49-3208-0963-4E4A-5C08FEDFFA4E}"/>
              </a:ext>
            </a:extLst>
          </p:cNvPr>
          <p:cNvSpPr/>
          <p:nvPr/>
        </p:nvSpPr>
        <p:spPr>
          <a:xfrm>
            <a:off x="5301579" y="2959360"/>
            <a:ext cx="2646247" cy="243930"/>
          </a:xfrm>
          <a:prstGeom prst="rect">
            <a:avLst/>
          </a:prstGeom>
          <a:solidFill>
            <a:srgbClr val="54D2C2"/>
          </a:solidFill>
          <a:ln>
            <a:solidFill>
              <a:srgbClr val="54D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Raleway" pitchFamily="2" charset="0"/>
            </a:endParaRPr>
          </a:p>
        </p:txBody>
      </p:sp>
      <p:sp>
        <p:nvSpPr>
          <p:cNvPr id="26" name="Rechteck 25">
            <a:extLst>
              <a:ext uri="{FF2B5EF4-FFF2-40B4-BE49-F238E27FC236}">
                <a16:creationId xmlns:a16="http://schemas.microsoft.com/office/drawing/2014/main" id="{F29C1DB7-897C-6D68-745A-09A89D34FB6D}"/>
              </a:ext>
            </a:extLst>
          </p:cNvPr>
          <p:cNvSpPr/>
          <p:nvPr/>
        </p:nvSpPr>
        <p:spPr>
          <a:xfrm>
            <a:off x="725849" y="2978816"/>
            <a:ext cx="2646247" cy="1809830"/>
          </a:xfrm>
          <a:prstGeom prst="rect">
            <a:avLst/>
          </a:prstGeom>
          <a:noFill/>
          <a:ln>
            <a:solidFill>
              <a:srgbClr val="54D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5637B"/>
              </a:solidFill>
            </a:endParaRPr>
          </a:p>
        </p:txBody>
      </p:sp>
      <p:sp>
        <p:nvSpPr>
          <p:cNvPr id="28" name="Rechteck 27">
            <a:extLst>
              <a:ext uri="{FF2B5EF4-FFF2-40B4-BE49-F238E27FC236}">
                <a16:creationId xmlns:a16="http://schemas.microsoft.com/office/drawing/2014/main" id="{E0B07D6D-9237-1C3B-767A-96265C33AE6C}"/>
              </a:ext>
            </a:extLst>
          </p:cNvPr>
          <p:cNvSpPr/>
          <p:nvPr/>
        </p:nvSpPr>
        <p:spPr>
          <a:xfrm>
            <a:off x="5301579" y="2972339"/>
            <a:ext cx="2646247" cy="1809830"/>
          </a:xfrm>
          <a:prstGeom prst="rect">
            <a:avLst/>
          </a:prstGeom>
          <a:noFill/>
          <a:ln>
            <a:solidFill>
              <a:srgbClr val="54D2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5637B"/>
              </a:solidFill>
            </a:endParaRPr>
          </a:p>
        </p:txBody>
      </p:sp>
      <p:sp>
        <p:nvSpPr>
          <p:cNvPr id="19" name="Google Shape;92;p14">
            <a:extLst>
              <a:ext uri="{FF2B5EF4-FFF2-40B4-BE49-F238E27FC236}">
                <a16:creationId xmlns:a16="http://schemas.microsoft.com/office/drawing/2014/main" id="{4CDAFB2A-7ECA-EF85-2394-E6E66C4B14B0}"/>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dirty="0"/>
              <a:t>SELF EVALUATION OF UNCERTAINTY</a:t>
            </a:r>
          </a:p>
        </p:txBody>
      </p:sp>
      <p:sp>
        <p:nvSpPr>
          <p:cNvPr id="3" name="Slide Number Placeholder 2">
            <a:extLst>
              <a:ext uri="{FF2B5EF4-FFF2-40B4-BE49-F238E27FC236}">
                <a16:creationId xmlns:a16="http://schemas.microsoft.com/office/drawing/2014/main" id="{B0B0B33B-5BB6-786C-F328-CCFC79106B9E}"/>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6</a:t>
            </a:fld>
            <a:endParaRPr lang="de"/>
          </a:p>
        </p:txBody>
      </p:sp>
    </p:spTree>
    <p:extLst>
      <p:ext uri="{BB962C8B-B14F-4D97-AF65-F5344CB8AC3E}">
        <p14:creationId xmlns:p14="http://schemas.microsoft.com/office/powerpoint/2010/main" val="54645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E8FD0F77-10BC-8417-9718-3E31C45DC69E}"/>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3555B81A-27D2-A482-59E2-88F5F64370AB}"/>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55D8262E-B8C7-DC81-1935-B9FDF41D7710}"/>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523AA73F-F84A-4867-3FAF-7D777D5F6101}"/>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CFEEB955-6BCD-BA2C-F2BE-2E3C028ED8BC}"/>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957918BF-8EF0-ED15-D9D1-CC8E39114FDA}"/>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8" name="Rechteck 7">
            <a:extLst>
              <a:ext uri="{FF2B5EF4-FFF2-40B4-BE49-F238E27FC236}">
                <a16:creationId xmlns:a16="http://schemas.microsoft.com/office/drawing/2014/main" id="{C09A5668-B659-70A3-74C2-209E3F0EFDA5}"/>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Google Shape;748;p43">
            <a:extLst>
              <a:ext uri="{FF2B5EF4-FFF2-40B4-BE49-F238E27FC236}">
                <a16:creationId xmlns:a16="http://schemas.microsoft.com/office/drawing/2014/main" id="{3152197A-3FB6-FFD6-5972-0C73EEE830B4}"/>
              </a:ext>
            </a:extLst>
          </p:cNvPr>
          <p:cNvSpPr txBox="1">
            <a:spLocks/>
          </p:cNvSpPr>
          <p:nvPr/>
        </p:nvSpPr>
        <p:spPr>
          <a:xfrm>
            <a:off x="451723" y="2803583"/>
            <a:ext cx="3390697" cy="699864"/>
          </a:xfrm>
          <a:prstGeom prst="rect">
            <a:avLst/>
          </a:prstGeom>
          <a:solidFill>
            <a:schemeClr val="tx1"/>
          </a:solidFill>
          <a:ln>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1800" b="1" dirty="0">
                <a:solidFill>
                  <a:schemeClr val="bg1"/>
                </a:solidFill>
                <a:latin typeface="Raleway" pitchFamily="2" charset="77"/>
              </a:rPr>
              <a:t>ALEATORIC</a:t>
            </a:r>
          </a:p>
        </p:txBody>
      </p:sp>
      <p:sp>
        <p:nvSpPr>
          <p:cNvPr id="10" name="Google Shape;749;p43">
            <a:extLst>
              <a:ext uri="{FF2B5EF4-FFF2-40B4-BE49-F238E27FC236}">
                <a16:creationId xmlns:a16="http://schemas.microsoft.com/office/drawing/2014/main" id="{A175194C-D7E2-2A90-FC6D-76B6F4D9E6BE}"/>
              </a:ext>
            </a:extLst>
          </p:cNvPr>
          <p:cNvSpPr txBox="1">
            <a:spLocks/>
          </p:cNvSpPr>
          <p:nvPr/>
        </p:nvSpPr>
        <p:spPr>
          <a:xfrm>
            <a:off x="451723" y="3356713"/>
            <a:ext cx="3390697" cy="12055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1800" dirty="0">
                <a:latin typeface="Raleway" pitchFamily="2" charset="77"/>
              </a:rPr>
              <a:t>(aka </a:t>
            </a:r>
            <a:r>
              <a:rPr lang="de-DE" sz="1800" dirty="0" err="1">
                <a:latin typeface="Raleway" pitchFamily="2" charset="77"/>
              </a:rPr>
              <a:t>statistical</a:t>
            </a:r>
            <a:r>
              <a:rPr lang="de-DE" sz="1800" dirty="0">
                <a:latin typeface="Raleway" pitchFamily="2" charset="77"/>
              </a:rPr>
              <a:t>) </a:t>
            </a:r>
            <a:r>
              <a:rPr lang="de-DE" sz="1800" dirty="0" err="1">
                <a:latin typeface="Raleway" pitchFamily="2" charset="77"/>
              </a:rPr>
              <a:t>uncertainty</a:t>
            </a:r>
            <a:endParaRPr lang="de-DE" sz="1800" dirty="0">
              <a:latin typeface="Raleway" pitchFamily="2" charset="77"/>
            </a:endParaRPr>
          </a:p>
          <a:p>
            <a:pPr algn="ctr"/>
            <a:r>
              <a:rPr lang="de-DE" sz="1800" dirty="0" err="1">
                <a:latin typeface="Raleway" pitchFamily="2" charset="77"/>
              </a:rPr>
              <a:t>is</a:t>
            </a:r>
            <a:r>
              <a:rPr lang="de-DE" sz="1800" dirty="0">
                <a:latin typeface="Raleway" pitchFamily="2" charset="77"/>
              </a:rPr>
              <a:t> due </a:t>
            </a:r>
            <a:r>
              <a:rPr lang="de-DE" sz="1800" dirty="0" err="1">
                <a:latin typeface="Raleway" pitchFamily="2" charset="77"/>
              </a:rPr>
              <a:t>to</a:t>
            </a:r>
            <a:r>
              <a:rPr lang="de-DE" sz="1800" dirty="0">
                <a:latin typeface="Raleway" pitchFamily="2" charset="77"/>
              </a:rPr>
              <a:t> </a:t>
            </a:r>
            <a:r>
              <a:rPr lang="de-DE" sz="1800" dirty="0" err="1">
                <a:latin typeface="Raleway" pitchFamily="2" charset="77"/>
              </a:rPr>
              <a:t>inherently</a:t>
            </a:r>
            <a:r>
              <a:rPr lang="de-DE" sz="1800" dirty="0">
                <a:latin typeface="Raleway" pitchFamily="2" charset="77"/>
              </a:rPr>
              <a:t> </a:t>
            </a:r>
            <a:r>
              <a:rPr lang="de-DE" sz="1800" dirty="0" err="1">
                <a:latin typeface="Raleway" pitchFamily="2" charset="77"/>
              </a:rPr>
              <a:t>random</a:t>
            </a:r>
            <a:r>
              <a:rPr lang="de-DE" sz="1800" dirty="0">
                <a:latin typeface="Raleway" pitchFamily="2" charset="77"/>
              </a:rPr>
              <a:t> </a:t>
            </a:r>
            <a:r>
              <a:rPr lang="de-DE" sz="1800" dirty="0" err="1">
                <a:latin typeface="Raleway" pitchFamily="2" charset="77"/>
              </a:rPr>
              <a:t>effects</a:t>
            </a:r>
            <a:r>
              <a:rPr lang="de-DE" sz="1800" dirty="0">
                <a:latin typeface="Raleway" pitchFamily="2" charset="77"/>
              </a:rPr>
              <a:t>.</a:t>
            </a:r>
          </a:p>
        </p:txBody>
      </p:sp>
      <p:sp>
        <p:nvSpPr>
          <p:cNvPr id="11" name="Google Shape;754;p43">
            <a:extLst>
              <a:ext uri="{FF2B5EF4-FFF2-40B4-BE49-F238E27FC236}">
                <a16:creationId xmlns:a16="http://schemas.microsoft.com/office/drawing/2014/main" id="{66462BF7-B9F8-D91C-F521-E0775D257132}"/>
              </a:ext>
            </a:extLst>
          </p:cNvPr>
          <p:cNvSpPr txBox="1">
            <a:spLocks/>
          </p:cNvSpPr>
          <p:nvPr/>
        </p:nvSpPr>
        <p:spPr>
          <a:xfrm>
            <a:off x="5288673" y="2803583"/>
            <a:ext cx="3390697" cy="699864"/>
          </a:xfrm>
          <a:prstGeom prst="rect">
            <a:avLst/>
          </a:prstGeom>
          <a:solidFill>
            <a:schemeClr val="accent3"/>
          </a:solidFill>
          <a:ln>
            <a:solidFill>
              <a:schemeClr val="accent3"/>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1800" b="1" dirty="0">
                <a:solidFill>
                  <a:schemeClr val="bg1"/>
                </a:solidFill>
                <a:latin typeface="Raleway" pitchFamily="2" charset="77"/>
              </a:rPr>
              <a:t>EPISTEMIC</a:t>
            </a:r>
          </a:p>
        </p:txBody>
      </p:sp>
      <p:sp>
        <p:nvSpPr>
          <p:cNvPr id="12" name="Google Shape;755;p43">
            <a:extLst>
              <a:ext uri="{FF2B5EF4-FFF2-40B4-BE49-F238E27FC236}">
                <a16:creationId xmlns:a16="http://schemas.microsoft.com/office/drawing/2014/main" id="{2E9FB80F-1F48-3ACF-8653-92427AA42751}"/>
              </a:ext>
            </a:extLst>
          </p:cNvPr>
          <p:cNvSpPr txBox="1">
            <a:spLocks/>
          </p:cNvSpPr>
          <p:nvPr/>
        </p:nvSpPr>
        <p:spPr>
          <a:xfrm>
            <a:off x="5288673" y="3356713"/>
            <a:ext cx="3390697" cy="117066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DE" sz="1800" dirty="0">
                <a:latin typeface="Raleway" pitchFamily="2" charset="77"/>
              </a:rPr>
              <a:t>(aka </a:t>
            </a:r>
            <a:r>
              <a:rPr lang="de-DE" sz="1800" dirty="0" err="1">
                <a:latin typeface="Raleway" pitchFamily="2" charset="77"/>
              </a:rPr>
              <a:t>systematic</a:t>
            </a:r>
            <a:r>
              <a:rPr lang="de-DE" sz="1800" dirty="0">
                <a:latin typeface="Raleway" pitchFamily="2" charset="77"/>
              </a:rPr>
              <a:t>) </a:t>
            </a:r>
            <a:r>
              <a:rPr lang="de-DE" sz="1800" dirty="0" err="1">
                <a:latin typeface="Raleway" pitchFamily="2" charset="77"/>
              </a:rPr>
              <a:t>uncertainty</a:t>
            </a:r>
            <a:endParaRPr lang="de-DE" sz="1800" dirty="0">
              <a:latin typeface="Raleway" pitchFamily="2" charset="77"/>
            </a:endParaRPr>
          </a:p>
          <a:p>
            <a:pPr algn="ctr"/>
            <a:r>
              <a:rPr lang="de-DE" sz="1800" dirty="0" err="1">
                <a:latin typeface="Raleway" pitchFamily="2" charset="77"/>
              </a:rPr>
              <a:t>is</a:t>
            </a:r>
            <a:r>
              <a:rPr lang="de-DE" sz="1800" dirty="0">
                <a:latin typeface="Raleway" pitchFamily="2" charset="77"/>
              </a:rPr>
              <a:t> </a:t>
            </a:r>
            <a:r>
              <a:rPr lang="de-DE" sz="1800" dirty="0" err="1">
                <a:latin typeface="Raleway" pitchFamily="2" charset="77"/>
              </a:rPr>
              <a:t>caused</a:t>
            </a:r>
            <a:r>
              <a:rPr lang="de-DE" sz="1800" dirty="0">
                <a:latin typeface="Raleway" pitchFamily="2" charset="77"/>
              </a:rPr>
              <a:t> </a:t>
            </a:r>
            <a:r>
              <a:rPr lang="de-DE" sz="1800" dirty="0" err="1">
                <a:latin typeface="Raleway" pitchFamily="2" charset="77"/>
              </a:rPr>
              <a:t>by</a:t>
            </a:r>
            <a:r>
              <a:rPr lang="de-DE" sz="1800" dirty="0">
                <a:latin typeface="Raleway" pitchFamily="2" charset="77"/>
              </a:rPr>
              <a:t> a lack </a:t>
            </a:r>
            <a:r>
              <a:rPr lang="de-DE" sz="1800" dirty="0" err="1">
                <a:latin typeface="Raleway" pitchFamily="2" charset="77"/>
              </a:rPr>
              <a:t>of</a:t>
            </a:r>
            <a:r>
              <a:rPr lang="de-DE" sz="1800" dirty="0">
                <a:latin typeface="Raleway" pitchFamily="2" charset="77"/>
              </a:rPr>
              <a:t> </a:t>
            </a:r>
            <a:r>
              <a:rPr lang="de-DE" sz="1800" dirty="0" err="1">
                <a:latin typeface="Raleway" pitchFamily="2" charset="77"/>
              </a:rPr>
              <a:t>knowledge</a:t>
            </a:r>
            <a:r>
              <a:rPr lang="de-DE" sz="1800" dirty="0">
                <a:latin typeface="Raleway" pitchFamily="2" charset="77"/>
              </a:rPr>
              <a:t>.</a:t>
            </a:r>
          </a:p>
        </p:txBody>
      </p:sp>
      <p:sp>
        <p:nvSpPr>
          <p:cNvPr id="13" name="Google Shape;756;p43">
            <a:extLst>
              <a:ext uri="{FF2B5EF4-FFF2-40B4-BE49-F238E27FC236}">
                <a16:creationId xmlns:a16="http://schemas.microsoft.com/office/drawing/2014/main" id="{3C633E17-6AB7-574D-1A11-F4E4313D3F3D}"/>
              </a:ext>
            </a:extLst>
          </p:cNvPr>
          <p:cNvSpPr/>
          <p:nvPr/>
        </p:nvSpPr>
        <p:spPr>
          <a:xfrm>
            <a:off x="1545674" y="1528201"/>
            <a:ext cx="1029848" cy="1029848"/>
          </a:xfrm>
          <a:prstGeom prst="ellipse">
            <a:avLst/>
          </a:prstGeom>
          <a:solidFill>
            <a:schemeClr val="tx1"/>
          </a:solidFill>
          <a:ln>
            <a:solidFill>
              <a:schemeClr val="accent5">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758;p43">
            <a:extLst>
              <a:ext uri="{FF2B5EF4-FFF2-40B4-BE49-F238E27FC236}">
                <a16:creationId xmlns:a16="http://schemas.microsoft.com/office/drawing/2014/main" id="{2D644FD3-31EC-CF33-5BA6-7E4949E7885B}"/>
              </a:ext>
            </a:extLst>
          </p:cNvPr>
          <p:cNvSpPr/>
          <p:nvPr/>
        </p:nvSpPr>
        <p:spPr>
          <a:xfrm>
            <a:off x="6382624" y="1528200"/>
            <a:ext cx="1029848" cy="1029848"/>
          </a:xfrm>
          <a:prstGeom prst="ellipse">
            <a:avLst/>
          </a:prstGeom>
          <a:solidFill>
            <a:schemeClr val="accent6">
              <a:lumMod val="75000"/>
            </a:schemeClr>
          </a:solid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Rechteck 22">
            <a:extLst>
              <a:ext uri="{FF2B5EF4-FFF2-40B4-BE49-F238E27FC236}">
                <a16:creationId xmlns:a16="http://schemas.microsoft.com/office/drawing/2014/main" id="{09E398D3-D5C5-7D97-81F5-EBC0BDEC9EE0}"/>
              </a:ext>
            </a:extLst>
          </p:cNvPr>
          <p:cNvSpPr/>
          <p:nvPr/>
        </p:nvSpPr>
        <p:spPr>
          <a:xfrm>
            <a:off x="4343290" y="2762334"/>
            <a:ext cx="439543" cy="707886"/>
          </a:xfrm>
          <a:prstGeom prst="rect">
            <a:avLst/>
          </a:prstGeom>
        </p:spPr>
        <p:txBody>
          <a:bodyPr wrap="none">
            <a:spAutoFit/>
          </a:bodyPr>
          <a:lstStyle/>
          <a:p>
            <a:pPr lvl="0" algn="ctr"/>
            <a:r>
              <a:rPr lang="de-DE" sz="4000" b="1" dirty="0">
                <a:solidFill>
                  <a:schemeClr val="bg2"/>
                </a:solidFill>
                <a:latin typeface="Cantarell"/>
                <a:sym typeface="Cantarell"/>
              </a:rPr>
              <a:t>+</a:t>
            </a:r>
          </a:p>
        </p:txBody>
      </p:sp>
      <p:sp>
        <p:nvSpPr>
          <p:cNvPr id="27" name="Google Shape;26712;p104">
            <a:extLst>
              <a:ext uri="{FF2B5EF4-FFF2-40B4-BE49-F238E27FC236}">
                <a16:creationId xmlns:a16="http://schemas.microsoft.com/office/drawing/2014/main" id="{3213D903-FDE4-66CC-0193-FCE0B8FFF9B9}"/>
              </a:ext>
            </a:extLst>
          </p:cNvPr>
          <p:cNvSpPr/>
          <p:nvPr/>
        </p:nvSpPr>
        <p:spPr>
          <a:xfrm>
            <a:off x="6611147" y="1781281"/>
            <a:ext cx="572801" cy="521601"/>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420;p103">
            <a:extLst>
              <a:ext uri="{FF2B5EF4-FFF2-40B4-BE49-F238E27FC236}">
                <a16:creationId xmlns:a16="http://schemas.microsoft.com/office/drawing/2014/main" id="{09522E15-BACC-C87E-DF5E-F6E09A1E90A3}"/>
              </a:ext>
            </a:extLst>
          </p:cNvPr>
          <p:cNvSpPr/>
          <p:nvPr/>
        </p:nvSpPr>
        <p:spPr>
          <a:xfrm>
            <a:off x="1803361" y="1778069"/>
            <a:ext cx="514473" cy="512512"/>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92;p14">
            <a:extLst>
              <a:ext uri="{FF2B5EF4-FFF2-40B4-BE49-F238E27FC236}">
                <a16:creationId xmlns:a16="http://schemas.microsoft.com/office/drawing/2014/main" id="{982AA98D-1FCE-9310-B07D-EB9D06CB7660}"/>
              </a:ext>
            </a:extLst>
          </p:cNvPr>
          <p:cNvSpPr txBox="1">
            <a:spLocks/>
          </p:cNvSpPr>
          <p:nvPr/>
        </p:nvSpPr>
        <p:spPr>
          <a:xfrm>
            <a:off x="411562" y="615445"/>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de-DE" dirty="0"/>
              <a:t>EPISTEMIC UNCERTAINTY ESTIMATION</a:t>
            </a:r>
          </a:p>
        </p:txBody>
      </p:sp>
      <p:sp>
        <p:nvSpPr>
          <p:cNvPr id="16" name="Slide Number Placeholder 15">
            <a:extLst>
              <a:ext uri="{FF2B5EF4-FFF2-40B4-BE49-F238E27FC236}">
                <a16:creationId xmlns:a16="http://schemas.microsoft.com/office/drawing/2014/main" id="{0DDF2179-397C-7AD3-A593-818A21A3BCDD}"/>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7</a:t>
            </a:fld>
            <a:endParaRPr lang="de"/>
          </a:p>
        </p:txBody>
      </p:sp>
    </p:spTree>
    <p:extLst>
      <p:ext uri="{BB962C8B-B14F-4D97-AF65-F5344CB8AC3E}">
        <p14:creationId xmlns:p14="http://schemas.microsoft.com/office/powerpoint/2010/main" val="390620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 name="Rechteck 8">
            <a:extLst>
              <a:ext uri="{FF2B5EF4-FFF2-40B4-BE49-F238E27FC236}">
                <a16:creationId xmlns:a16="http://schemas.microsoft.com/office/drawing/2014/main" id="{9B6EA691-439B-72FE-851D-F7A54921BED9}"/>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Google Shape;92;p14"/>
          <p:cNvSpPr txBox="1">
            <a:spLocks noGrp="1"/>
          </p:cNvSpPr>
          <p:nvPr>
            <p:ph type="title"/>
          </p:nvPr>
        </p:nvSpPr>
        <p:spPr>
          <a:xfrm>
            <a:off x="411562" y="61544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DATASET</a:t>
            </a:r>
          </a:p>
        </p:txBody>
      </p:sp>
      <p:sp>
        <p:nvSpPr>
          <p:cNvPr id="93" name="Google Shape;93;p14"/>
          <p:cNvSpPr txBox="1">
            <a:spLocks noGrp="1"/>
          </p:cNvSpPr>
          <p:nvPr>
            <p:ph type="body" idx="1"/>
          </p:nvPr>
        </p:nvSpPr>
        <p:spPr>
          <a:xfrm>
            <a:off x="729450" y="1422675"/>
            <a:ext cx="7688700" cy="3583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graphicFrame>
        <p:nvGraphicFramePr>
          <p:cNvPr id="3" name="Tabelle 3">
            <a:extLst>
              <a:ext uri="{FF2B5EF4-FFF2-40B4-BE49-F238E27FC236}">
                <a16:creationId xmlns:a16="http://schemas.microsoft.com/office/drawing/2014/main" id="{D8CAF528-CAB1-BB2B-D491-053322F8D0A8}"/>
              </a:ext>
            </a:extLst>
          </p:cNvPr>
          <p:cNvGraphicFramePr>
            <a:graphicFrameLocks noGrp="1"/>
          </p:cNvGraphicFramePr>
          <p:nvPr>
            <p:extLst>
              <p:ext uri="{D42A27DB-BD31-4B8C-83A1-F6EECF244321}">
                <p14:modId xmlns:p14="http://schemas.microsoft.com/office/powerpoint/2010/main" val="258866045"/>
              </p:ext>
            </p:extLst>
          </p:nvPr>
        </p:nvGraphicFramePr>
        <p:xfrm>
          <a:off x="421290" y="1227384"/>
          <a:ext cx="8301419" cy="3563449"/>
        </p:xfrm>
        <a:graphic>
          <a:graphicData uri="http://schemas.openxmlformats.org/drawingml/2006/table">
            <a:tbl>
              <a:tblPr firstRow="1" bandRow="1">
                <a:tableStyleId>{5C22544A-7EE6-4342-B048-85BDC9FD1C3A}</a:tableStyleId>
              </a:tblPr>
              <a:tblGrid>
                <a:gridCol w="6730522">
                  <a:extLst>
                    <a:ext uri="{9D8B030D-6E8A-4147-A177-3AD203B41FA5}">
                      <a16:colId xmlns:a16="http://schemas.microsoft.com/office/drawing/2014/main" val="4262365514"/>
                    </a:ext>
                  </a:extLst>
                </a:gridCol>
                <a:gridCol w="1570897">
                  <a:extLst>
                    <a:ext uri="{9D8B030D-6E8A-4147-A177-3AD203B41FA5}">
                      <a16:colId xmlns:a16="http://schemas.microsoft.com/office/drawing/2014/main" val="432650885"/>
                    </a:ext>
                  </a:extLst>
                </a:gridCol>
              </a:tblGrid>
              <a:tr h="402695">
                <a:tc>
                  <a:txBody>
                    <a:bodyPr/>
                    <a:lstStyle/>
                    <a:p>
                      <a:r>
                        <a:rPr lang="de-DE" sz="1500" dirty="0" err="1">
                          <a:latin typeface="Raleway" pitchFamily="2" charset="77"/>
                          <a:ea typeface="Lato" panose="020F0502020204030203" pitchFamily="34" charset="0"/>
                          <a:cs typeface="Lato" panose="020F0502020204030203" pitchFamily="34" charset="0"/>
                        </a:rPr>
                        <a:t>question</a:t>
                      </a:r>
                      <a:endParaRPr lang="en-US" sz="1500" dirty="0">
                        <a:latin typeface="Raleway" pitchFamily="2" charset="77"/>
                        <a:ea typeface="Lato" panose="020F0502020204030203" pitchFamily="34" charset="0"/>
                        <a:cs typeface="Lato" panose="020F0502020204030203" pitchFamily="34" charset="0"/>
                      </a:endParaRPr>
                    </a:p>
                  </a:txBody>
                  <a:tcPr marL="96356" marR="96356" marT="48178" marB="48178"/>
                </a:tc>
                <a:tc>
                  <a:txBody>
                    <a:bodyPr/>
                    <a:lstStyle/>
                    <a:p>
                      <a:r>
                        <a:rPr lang="de-DE" sz="1500" dirty="0" err="1">
                          <a:latin typeface="Raleway" pitchFamily="2" charset="77"/>
                          <a:ea typeface="Lato" panose="020F0502020204030203" pitchFamily="34" charset="0"/>
                          <a:cs typeface="Lato" panose="020F0502020204030203" pitchFamily="34" charset="0"/>
                        </a:rPr>
                        <a:t>correct</a:t>
                      </a:r>
                      <a:r>
                        <a:rPr lang="de-DE" sz="1500" dirty="0">
                          <a:latin typeface="Raleway" pitchFamily="2" charset="77"/>
                          <a:ea typeface="Lato" panose="020F0502020204030203" pitchFamily="34" charset="0"/>
                          <a:cs typeface="Lato" panose="020F0502020204030203" pitchFamily="34" charset="0"/>
                        </a:rPr>
                        <a:t> </a:t>
                      </a:r>
                      <a:r>
                        <a:rPr lang="de-DE" sz="1500" dirty="0" err="1">
                          <a:latin typeface="Raleway" pitchFamily="2" charset="77"/>
                          <a:ea typeface="Lato" panose="020F0502020204030203" pitchFamily="34" charset="0"/>
                          <a:cs typeface="Lato" panose="020F0502020204030203" pitchFamily="34" charset="0"/>
                        </a:rPr>
                        <a:t>answer</a:t>
                      </a:r>
                      <a:endParaRPr lang="en-US" sz="1500" dirty="0">
                        <a:latin typeface="Raleway" pitchFamily="2" charset="77"/>
                        <a:ea typeface="Lato" panose="020F0502020204030203" pitchFamily="34" charset="0"/>
                        <a:cs typeface="Lato" panose="020F0502020204030203" pitchFamily="34" charset="0"/>
                      </a:endParaRPr>
                    </a:p>
                  </a:txBody>
                  <a:tcPr marL="96356" marR="96356" marT="48178" marB="48178"/>
                </a:tc>
                <a:extLst>
                  <a:ext uri="{0D108BD9-81ED-4DB2-BD59-A6C34878D82A}">
                    <a16:rowId xmlns:a16="http://schemas.microsoft.com/office/drawing/2014/main" val="316787820"/>
                  </a:ext>
                </a:extLst>
              </a:tr>
              <a:tr h="587565">
                <a:tc>
                  <a:txBody>
                    <a:bodyPr/>
                    <a:lstStyle/>
                    <a:p>
                      <a:r>
                        <a:rPr lang="en-US" sz="1500" dirty="0">
                          <a:latin typeface="Raleway" pitchFamily="2" charset="77"/>
                          <a:ea typeface="Lato" panose="020F0502020204030203" pitchFamily="34" charset="0"/>
                          <a:cs typeface="Lato" panose="020F0502020204030203" pitchFamily="34" charset="0"/>
                        </a:rPr>
                        <a:t>How many episodes, in total, does the series How I Met Your Mother have over its nine seasons?</a:t>
                      </a:r>
                    </a:p>
                  </a:txBody>
                  <a:tcPr marL="96356" marR="96356" marT="48178" marB="48178"/>
                </a:tc>
                <a:tc>
                  <a:txBody>
                    <a:bodyPr/>
                    <a:lstStyle/>
                    <a:p>
                      <a:r>
                        <a:rPr lang="en-US" sz="1500" dirty="0">
                          <a:latin typeface="Raleway" pitchFamily="2" charset="77"/>
                          <a:ea typeface="Lato" panose="020F0502020204030203" pitchFamily="34" charset="0"/>
                          <a:cs typeface="Lato" panose="020F0502020204030203" pitchFamily="34" charset="0"/>
                        </a:rPr>
                        <a:t>208</a:t>
                      </a:r>
                    </a:p>
                  </a:txBody>
                  <a:tcPr marL="96356" marR="96356" marT="48178" marB="48178"/>
                </a:tc>
                <a:extLst>
                  <a:ext uri="{0D108BD9-81ED-4DB2-BD59-A6C34878D82A}">
                    <a16:rowId xmlns:a16="http://schemas.microsoft.com/office/drawing/2014/main" val="3310062128"/>
                  </a:ext>
                </a:extLst>
              </a:tr>
              <a:tr h="587565">
                <a:tc>
                  <a:txBody>
                    <a:bodyPr/>
                    <a:lstStyle/>
                    <a:p>
                      <a:r>
                        <a:rPr lang="en-US" sz="1500" dirty="0">
                          <a:latin typeface="Raleway" pitchFamily="2" charset="77"/>
                          <a:ea typeface="Lato" panose="020F0502020204030203" pitchFamily="34" charset="0"/>
                          <a:cs typeface="Lato" panose="020F0502020204030203" pitchFamily="34" charset="0"/>
                        </a:rPr>
                        <a:t>In which year did Wu Zhao, commonly known as Wu </a:t>
                      </a:r>
                      <a:r>
                        <a:rPr lang="en-US" sz="1500" dirty="0" err="1">
                          <a:latin typeface="Raleway" pitchFamily="2" charset="77"/>
                          <a:ea typeface="Lato" panose="020F0502020204030203" pitchFamily="34" charset="0"/>
                          <a:cs typeface="Lato" panose="020F0502020204030203" pitchFamily="34" charset="0"/>
                        </a:rPr>
                        <a:t>Zetian</a:t>
                      </a:r>
                      <a:r>
                        <a:rPr lang="en-US" sz="1500" dirty="0">
                          <a:latin typeface="Raleway" pitchFamily="2" charset="77"/>
                          <a:ea typeface="Lato" panose="020F0502020204030203" pitchFamily="34" charset="0"/>
                          <a:cs typeface="Lato" panose="020F0502020204030203" pitchFamily="34" charset="0"/>
                        </a:rPr>
                        <a:t>, the first empress of the Tang dynasty, die?</a:t>
                      </a:r>
                    </a:p>
                  </a:txBody>
                  <a:tcPr marL="96356" marR="96356" marT="48178" marB="48178"/>
                </a:tc>
                <a:tc>
                  <a:txBody>
                    <a:bodyPr/>
                    <a:lstStyle/>
                    <a:p>
                      <a:r>
                        <a:rPr lang="en-US" sz="1500" dirty="0">
                          <a:latin typeface="Raleway" pitchFamily="2" charset="77"/>
                          <a:ea typeface="Lato" panose="020F0502020204030203" pitchFamily="34" charset="0"/>
                          <a:cs typeface="Lato" panose="020F0502020204030203" pitchFamily="34" charset="0"/>
                        </a:rPr>
                        <a:t>705 </a:t>
                      </a:r>
                    </a:p>
                  </a:txBody>
                  <a:tcPr marL="96356" marR="96356" marT="48178" marB="48178"/>
                </a:tc>
                <a:extLst>
                  <a:ext uri="{0D108BD9-81ED-4DB2-BD59-A6C34878D82A}">
                    <a16:rowId xmlns:a16="http://schemas.microsoft.com/office/drawing/2014/main" val="2175360273"/>
                  </a:ext>
                </a:extLst>
              </a:tr>
              <a:tr h="321185">
                <a:tc>
                  <a:txBody>
                    <a:bodyPr/>
                    <a:lstStyle/>
                    <a:p>
                      <a:r>
                        <a:rPr lang="en-US" sz="1500" dirty="0">
                          <a:latin typeface="Raleway" pitchFamily="2" charset="77"/>
                          <a:ea typeface="Lato" panose="020F0502020204030203" pitchFamily="34" charset="0"/>
                          <a:cs typeface="Lato" panose="020F0502020204030203" pitchFamily="34" charset="0"/>
                        </a:rPr>
                        <a:t>How tall is the Abraj Al-Bait Clock Tower in Mecca in meters?</a:t>
                      </a:r>
                    </a:p>
                  </a:txBody>
                  <a:tcPr marL="96356" marR="96356" marT="48178" marB="48178"/>
                </a:tc>
                <a:tc>
                  <a:txBody>
                    <a:bodyPr/>
                    <a:lstStyle/>
                    <a:p>
                      <a:r>
                        <a:rPr lang="en-US" sz="1500" dirty="0">
                          <a:latin typeface="Raleway" pitchFamily="2" charset="77"/>
                          <a:ea typeface="Lato" panose="020F0502020204030203" pitchFamily="34" charset="0"/>
                          <a:cs typeface="Lato" panose="020F0502020204030203" pitchFamily="34" charset="0"/>
                        </a:rPr>
                        <a:t>601 </a:t>
                      </a:r>
                    </a:p>
                  </a:txBody>
                  <a:tcPr marL="96356" marR="96356" marT="48178" marB="48178"/>
                </a:tc>
                <a:extLst>
                  <a:ext uri="{0D108BD9-81ED-4DB2-BD59-A6C34878D82A}">
                    <a16:rowId xmlns:a16="http://schemas.microsoft.com/office/drawing/2014/main" val="3910180889"/>
                  </a:ext>
                </a:extLst>
              </a:tr>
              <a:tr h="546015">
                <a:tc>
                  <a:txBody>
                    <a:bodyPr/>
                    <a:lstStyle/>
                    <a:p>
                      <a:r>
                        <a:rPr lang="en-US" sz="1500" dirty="0">
                          <a:latin typeface="Raleway" pitchFamily="2" charset="77"/>
                          <a:ea typeface="Lato" panose="020F0502020204030203" pitchFamily="34" charset="0"/>
                          <a:cs typeface="Lato" panose="020F0502020204030203" pitchFamily="34" charset="0"/>
                        </a:rPr>
                        <a:t>In which year was Charlemagne or Charles the Great crowned King of the Lombards?</a:t>
                      </a:r>
                    </a:p>
                  </a:txBody>
                  <a:tcPr marL="96356" marR="96356" marT="48178" marB="48178"/>
                </a:tc>
                <a:tc>
                  <a:txBody>
                    <a:bodyPr/>
                    <a:lstStyle/>
                    <a:p>
                      <a:r>
                        <a:rPr lang="en-US" sz="1500" dirty="0">
                          <a:latin typeface="Raleway" pitchFamily="2" charset="77"/>
                          <a:ea typeface="Lato" panose="020F0502020204030203" pitchFamily="34" charset="0"/>
                          <a:cs typeface="Lato" panose="020F0502020204030203" pitchFamily="34" charset="0"/>
                        </a:rPr>
                        <a:t>774 </a:t>
                      </a:r>
                    </a:p>
                  </a:txBody>
                  <a:tcPr marL="96356" marR="96356" marT="48178" marB="48178"/>
                </a:tc>
                <a:extLst>
                  <a:ext uri="{0D108BD9-81ED-4DB2-BD59-A6C34878D82A}">
                    <a16:rowId xmlns:a16="http://schemas.microsoft.com/office/drawing/2014/main" val="1561917650"/>
                  </a:ext>
                </a:extLst>
              </a:tr>
              <a:tr h="54601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Raleway" pitchFamily="2" charset="77"/>
                          <a:ea typeface="Lato" panose="020F0502020204030203" pitchFamily="34" charset="0"/>
                          <a:cs typeface="Lato" panose="020F0502020204030203" pitchFamily="34" charset="0"/>
                        </a:rPr>
                        <a:t>In which year was the Bank of Saint George, the financial institution of the Republic of Genoa, founded?</a:t>
                      </a:r>
                    </a:p>
                  </a:txBody>
                  <a:tcPr marL="96356" marR="96356" marT="48178" marB="48178"/>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Raleway" pitchFamily="2" charset="77"/>
                          <a:ea typeface="Lato" panose="020F0502020204030203" pitchFamily="34" charset="0"/>
                          <a:cs typeface="Lato" panose="020F0502020204030203" pitchFamily="34" charset="0"/>
                        </a:rPr>
                        <a:t>1407</a:t>
                      </a:r>
                    </a:p>
                    <a:p>
                      <a:endParaRPr lang="en-US" sz="1500" dirty="0">
                        <a:latin typeface="Raleway" pitchFamily="2" charset="77"/>
                        <a:ea typeface="Lato" panose="020F0502020204030203" pitchFamily="34" charset="0"/>
                        <a:cs typeface="Lato" panose="020F0502020204030203" pitchFamily="34" charset="0"/>
                      </a:endParaRPr>
                    </a:p>
                  </a:txBody>
                  <a:tcPr marL="96356" marR="96356" marT="48178" marB="48178"/>
                </a:tc>
                <a:extLst>
                  <a:ext uri="{0D108BD9-81ED-4DB2-BD59-A6C34878D82A}">
                    <a16:rowId xmlns:a16="http://schemas.microsoft.com/office/drawing/2014/main" val="4262557432"/>
                  </a:ext>
                </a:extLst>
              </a:tr>
              <a:tr h="54601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Raleway" pitchFamily="2" charset="77"/>
                          <a:ea typeface="Lato" panose="020F0502020204030203" pitchFamily="34" charset="0"/>
                          <a:cs typeface="Lato" panose="020F0502020204030203" pitchFamily="34" charset="0"/>
                        </a:rPr>
                        <a:t>How many goals did Bayern Munich score in the Bundesliga Season 2011/2012? </a:t>
                      </a:r>
                    </a:p>
                  </a:txBody>
                  <a:tcPr marL="96356" marR="96356" marT="48178" marB="48178"/>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Raleway" pitchFamily="2" charset="77"/>
                          <a:ea typeface="Lato" panose="020F0502020204030203" pitchFamily="34" charset="0"/>
                          <a:cs typeface="Lato" panose="020F0502020204030203" pitchFamily="34" charset="0"/>
                        </a:rPr>
                        <a:t>77</a:t>
                      </a:r>
                    </a:p>
                    <a:p>
                      <a:endParaRPr lang="en-US" sz="1500" dirty="0">
                        <a:latin typeface="Raleway" pitchFamily="2" charset="77"/>
                        <a:ea typeface="Lato" panose="020F0502020204030203" pitchFamily="34" charset="0"/>
                        <a:cs typeface="Lato" panose="020F0502020204030203" pitchFamily="34" charset="0"/>
                      </a:endParaRPr>
                    </a:p>
                  </a:txBody>
                  <a:tcPr marL="96356" marR="96356" marT="48178" marB="48178"/>
                </a:tc>
                <a:extLst>
                  <a:ext uri="{0D108BD9-81ED-4DB2-BD59-A6C34878D82A}">
                    <a16:rowId xmlns:a16="http://schemas.microsoft.com/office/drawing/2014/main" val="2223025003"/>
                  </a:ext>
                </a:extLst>
              </a:tr>
            </a:tbl>
          </a:graphicData>
        </a:graphic>
      </p:graphicFrame>
      <p:sp>
        <p:nvSpPr>
          <p:cNvPr id="2" name="Rechteck 1">
            <a:extLst>
              <a:ext uri="{FF2B5EF4-FFF2-40B4-BE49-F238E27FC236}">
                <a16:creationId xmlns:a16="http://schemas.microsoft.com/office/drawing/2014/main" id="{5075FE52-14F1-C79D-B72C-5F6826AE1A53}"/>
              </a:ext>
            </a:extLst>
          </p:cNvPr>
          <p:cNvSpPr/>
          <p:nvPr/>
        </p:nvSpPr>
        <p:spPr>
          <a:xfrm>
            <a:off x="0" y="-19456"/>
            <a:ext cx="9144000" cy="5190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Google Shape;413;p36">
            <a:extLst>
              <a:ext uri="{FF2B5EF4-FFF2-40B4-BE49-F238E27FC236}">
                <a16:creationId xmlns:a16="http://schemas.microsoft.com/office/drawing/2014/main" id="{3C7D2DE8-89AA-13F9-428F-0D275EBEA56C}"/>
              </a:ext>
            </a:extLst>
          </p:cNvPr>
          <p:cNvSpPr/>
          <p:nvPr/>
        </p:nvSpPr>
        <p:spPr>
          <a:xfrm>
            <a:off x="1085294"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5" name="Google Shape;207;p33">
            <a:hlinkClick r:id="rId3" action="ppaction://hlinksldjump"/>
            <a:extLst>
              <a:ext uri="{FF2B5EF4-FFF2-40B4-BE49-F238E27FC236}">
                <a16:creationId xmlns:a16="http://schemas.microsoft.com/office/drawing/2014/main" id="{242C767F-D0E3-244F-46E0-E2EA774C0791}"/>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6" name="Google Shape;208;p33">
            <a:hlinkClick r:id="rId4" action="ppaction://hlinksldjump"/>
            <a:extLst>
              <a:ext uri="{FF2B5EF4-FFF2-40B4-BE49-F238E27FC236}">
                <a16:creationId xmlns:a16="http://schemas.microsoft.com/office/drawing/2014/main" id="{BAC7FD0E-7542-D6A0-1662-988B1B1D7C13}"/>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7" name="Google Shape;209;p33">
            <a:hlinkClick r:id="rId5" action="ppaction://hlinksldjump"/>
            <a:extLst>
              <a:ext uri="{FF2B5EF4-FFF2-40B4-BE49-F238E27FC236}">
                <a16:creationId xmlns:a16="http://schemas.microsoft.com/office/drawing/2014/main" id="{EF5BB788-9E5F-628E-00B2-C6644A79273F}"/>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8" name="Google Shape;210;p33">
            <a:hlinkClick r:id="" action="ppaction://noaction"/>
            <a:extLst>
              <a:ext uri="{FF2B5EF4-FFF2-40B4-BE49-F238E27FC236}">
                <a16:creationId xmlns:a16="http://schemas.microsoft.com/office/drawing/2014/main" id="{57B224A9-8D75-ED87-A46E-BCF8AC3C179A}"/>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0" name="Slide Number Placeholder 9">
            <a:extLst>
              <a:ext uri="{FF2B5EF4-FFF2-40B4-BE49-F238E27FC236}">
                <a16:creationId xmlns:a16="http://schemas.microsoft.com/office/drawing/2014/main" id="{F85A6B96-BA07-ECA9-08BD-E4D11E359735}"/>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8</a:t>
            </a:fld>
            <a:endParaRPr lang="de"/>
          </a:p>
        </p:txBody>
      </p:sp>
    </p:spTree>
    <p:extLst>
      <p:ext uri="{BB962C8B-B14F-4D97-AF65-F5344CB8AC3E}">
        <p14:creationId xmlns:p14="http://schemas.microsoft.com/office/powerpoint/2010/main" val="302275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Rechteck 1">
            <a:extLst>
              <a:ext uri="{FF2B5EF4-FFF2-40B4-BE49-F238E27FC236}">
                <a16:creationId xmlns:a16="http://schemas.microsoft.com/office/drawing/2014/main" id="{B7E83E5C-073C-C0B0-5AB3-21EF79D1057E}"/>
              </a:ext>
            </a:extLst>
          </p:cNvPr>
          <p:cNvSpPr/>
          <p:nvPr/>
        </p:nvSpPr>
        <p:spPr>
          <a:xfrm>
            <a:off x="0" y="-19456"/>
            <a:ext cx="9144000" cy="519078"/>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Google Shape;413;p36">
            <a:extLst>
              <a:ext uri="{FF2B5EF4-FFF2-40B4-BE49-F238E27FC236}">
                <a16:creationId xmlns:a16="http://schemas.microsoft.com/office/drawing/2014/main" id="{8D00434B-97DA-C66D-6022-D37CE8D0D6F4}"/>
              </a:ext>
            </a:extLst>
          </p:cNvPr>
          <p:cNvSpPr/>
          <p:nvPr/>
        </p:nvSpPr>
        <p:spPr>
          <a:xfrm>
            <a:off x="3330567" y="374310"/>
            <a:ext cx="293338" cy="144768"/>
          </a:xfrm>
          <a:prstGeom prst="triangl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Raleway" pitchFamily="2" charset="77"/>
            </a:endParaRPr>
          </a:p>
        </p:txBody>
      </p:sp>
      <p:sp>
        <p:nvSpPr>
          <p:cNvPr id="4" name="Google Shape;207;p33">
            <a:hlinkClick r:id="rId3" action="ppaction://hlinksldjump"/>
            <a:extLst>
              <a:ext uri="{FF2B5EF4-FFF2-40B4-BE49-F238E27FC236}">
                <a16:creationId xmlns:a16="http://schemas.microsoft.com/office/drawing/2014/main" id="{02072ECB-63FB-BF8B-FDA5-746C509E81F7}"/>
              </a:ext>
            </a:extLst>
          </p:cNvPr>
          <p:cNvSpPr txBox="1"/>
          <p:nvPr/>
        </p:nvSpPr>
        <p:spPr>
          <a:xfrm>
            <a:off x="626826" y="132038"/>
            <a:ext cx="1210274"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INTRODUCTION</a:t>
            </a:r>
            <a:endParaRPr sz="1100" dirty="0">
              <a:solidFill>
                <a:schemeClr val="bg1"/>
              </a:solidFill>
              <a:latin typeface="Raleway" pitchFamily="2" charset="77"/>
              <a:ea typeface="Montserrat"/>
              <a:cs typeface="Montserrat"/>
              <a:sym typeface="Montserrat"/>
            </a:endParaRPr>
          </a:p>
        </p:txBody>
      </p:sp>
      <p:sp>
        <p:nvSpPr>
          <p:cNvPr id="5" name="Google Shape;208;p33">
            <a:hlinkClick r:id="rId4" action="ppaction://hlinksldjump"/>
            <a:extLst>
              <a:ext uri="{FF2B5EF4-FFF2-40B4-BE49-F238E27FC236}">
                <a16:creationId xmlns:a16="http://schemas.microsoft.com/office/drawing/2014/main" id="{9D0167D5-D567-5FC8-A215-7FA2D0E4773D}"/>
              </a:ext>
            </a:extLst>
          </p:cNvPr>
          <p:cNvSpPr txBox="1"/>
          <p:nvPr/>
        </p:nvSpPr>
        <p:spPr>
          <a:xfrm>
            <a:off x="2717112" y="132038"/>
            <a:ext cx="1595637"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RESEARCH QUESTIONS</a:t>
            </a:r>
            <a:endParaRPr sz="1100" dirty="0">
              <a:solidFill>
                <a:schemeClr val="bg1"/>
              </a:solidFill>
              <a:latin typeface="Raleway" pitchFamily="2" charset="77"/>
              <a:ea typeface="Montserrat"/>
              <a:cs typeface="Montserrat"/>
              <a:sym typeface="Montserrat"/>
            </a:endParaRPr>
          </a:p>
        </p:txBody>
      </p:sp>
      <p:sp>
        <p:nvSpPr>
          <p:cNvPr id="6" name="Google Shape;209;p33">
            <a:hlinkClick r:id="rId5" action="ppaction://hlinksldjump"/>
            <a:extLst>
              <a:ext uri="{FF2B5EF4-FFF2-40B4-BE49-F238E27FC236}">
                <a16:creationId xmlns:a16="http://schemas.microsoft.com/office/drawing/2014/main" id="{123F0EDF-9283-3A4E-A138-E5BB8785518A}"/>
              </a:ext>
            </a:extLst>
          </p:cNvPr>
          <p:cNvSpPr txBox="1"/>
          <p:nvPr/>
        </p:nvSpPr>
        <p:spPr>
          <a:xfrm>
            <a:off x="5192761" y="132038"/>
            <a:ext cx="1120200"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MAIN FINDINGS</a:t>
            </a:r>
            <a:endParaRPr sz="1100" dirty="0">
              <a:solidFill>
                <a:schemeClr val="bg1"/>
              </a:solidFill>
              <a:latin typeface="Raleway" pitchFamily="2" charset="77"/>
              <a:ea typeface="Montserrat"/>
              <a:cs typeface="Montserrat"/>
              <a:sym typeface="Montserrat"/>
            </a:endParaRPr>
          </a:p>
        </p:txBody>
      </p:sp>
      <p:sp>
        <p:nvSpPr>
          <p:cNvPr id="7" name="Google Shape;210;p33">
            <a:hlinkClick r:id="" action="ppaction://noaction"/>
            <a:extLst>
              <a:ext uri="{FF2B5EF4-FFF2-40B4-BE49-F238E27FC236}">
                <a16:creationId xmlns:a16="http://schemas.microsoft.com/office/drawing/2014/main" id="{16CF3304-4B1E-9EAA-1194-C85A9A06914C}"/>
              </a:ext>
            </a:extLst>
          </p:cNvPr>
          <p:cNvSpPr txBox="1"/>
          <p:nvPr/>
        </p:nvSpPr>
        <p:spPr>
          <a:xfrm>
            <a:off x="7192972" y="132038"/>
            <a:ext cx="1320061" cy="28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100" dirty="0">
                <a:solidFill>
                  <a:schemeClr val="bg1"/>
                </a:solidFill>
                <a:latin typeface="Raleway" pitchFamily="2" charset="77"/>
                <a:ea typeface="Montserrat"/>
                <a:cs typeface="Montserrat"/>
                <a:sym typeface="Montserrat"/>
              </a:rPr>
              <a:t>OUTLOOK</a:t>
            </a:r>
            <a:endParaRPr sz="1100" dirty="0">
              <a:solidFill>
                <a:schemeClr val="bg1"/>
              </a:solidFill>
              <a:latin typeface="Raleway" pitchFamily="2" charset="77"/>
              <a:ea typeface="Montserrat"/>
              <a:cs typeface="Montserrat"/>
              <a:sym typeface="Montserrat"/>
            </a:endParaRPr>
          </a:p>
        </p:txBody>
      </p:sp>
      <p:sp>
        <p:nvSpPr>
          <p:cNvPr id="10" name="Rechteck 9">
            <a:extLst>
              <a:ext uri="{FF2B5EF4-FFF2-40B4-BE49-F238E27FC236}">
                <a16:creationId xmlns:a16="http://schemas.microsoft.com/office/drawing/2014/main" id="{18C7AA0E-44B1-2D60-35F1-A33BEA79952D}"/>
              </a:ext>
            </a:extLst>
          </p:cNvPr>
          <p:cNvSpPr/>
          <p:nvPr/>
        </p:nvSpPr>
        <p:spPr>
          <a:xfrm>
            <a:off x="727650" y="1103450"/>
            <a:ext cx="945507" cy="1835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C7FCFC72-4333-3FC5-A533-7127B55E18AE}"/>
              </a:ext>
            </a:extLst>
          </p:cNvPr>
          <p:cNvSpPr txBox="1"/>
          <p:nvPr/>
        </p:nvSpPr>
        <p:spPr>
          <a:xfrm>
            <a:off x="310650" y="1444800"/>
            <a:ext cx="8405332" cy="730008"/>
          </a:xfrm>
          <a:prstGeom prst="rect">
            <a:avLst/>
          </a:prstGeom>
          <a:solidFill>
            <a:srgbClr val="EAEEEF"/>
          </a:solidFill>
          <a:ln>
            <a:solidFill>
              <a:srgbClr val="EAEEEF"/>
            </a:solidFill>
          </a:ln>
        </p:spPr>
        <p:txBody>
          <a:bodyPr wrap="square">
            <a:spAutoFit/>
          </a:bodyPr>
          <a:lstStyle/>
          <a:p>
            <a:pPr marL="0" lvl="0" indent="0">
              <a:lnSpc>
                <a:spcPct val="107000"/>
              </a:lnSpc>
              <a:buNone/>
            </a:pPr>
            <a:r>
              <a:rPr lang="en-US" sz="2000" dirty="0">
                <a:effectLst/>
                <a:latin typeface="Raleway" pitchFamily="2" charset="77"/>
                <a:ea typeface="Lato" panose="020F0502020204030203" pitchFamily="34" charset="0"/>
                <a:cs typeface="Lato" panose="020F0502020204030203" pitchFamily="34" charset="0"/>
              </a:rPr>
              <a:t>Is </a:t>
            </a:r>
            <a:r>
              <a:rPr lang="en-US" sz="2000" dirty="0" err="1">
                <a:effectLst/>
                <a:latin typeface="Raleway" pitchFamily="2" charset="77"/>
                <a:ea typeface="Lato" panose="020F0502020204030203" pitchFamily="34" charset="0"/>
                <a:cs typeface="Lato" panose="020F0502020204030203" pitchFamily="34" charset="0"/>
              </a:rPr>
              <a:t>InstructGPT</a:t>
            </a:r>
            <a:r>
              <a:rPr lang="en-US" sz="2000" dirty="0">
                <a:effectLst/>
                <a:latin typeface="Raleway" pitchFamily="2" charset="77"/>
                <a:ea typeface="Lato" panose="020F0502020204030203" pitchFamily="34" charset="0"/>
                <a:cs typeface="Lato" panose="020F0502020204030203" pitchFamily="34" charset="0"/>
              </a:rPr>
              <a:t> capable of verbally </a:t>
            </a:r>
            <a:r>
              <a:rPr lang="en-US" sz="2000" dirty="0">
                <a:latin typeface="Raleway" pitchFamily="2" charset="77"/>
                <a:ea typeface="Lato" panose="020F0502020204030203" pitchFamily="34" charset="0"/>
                <a:cs typeface="Lato" panose="020F0502020204030203" pitchFamily="34" charset="0"/>
              </a:rPr>
              <a:t>self evaluating its </a:t>
            </a:r>
            <a:r>
              <a:rPr lang="en-US" sz="2000" dirty="0">
                <a:effectLst/>
                <a:latin typeface="Raleway" pitchFamily="2" charset="77"/>
                <a:ea typeface="Lato" panose="020F0502020204030203" pitchFamily="34" charset="0"/>
                <a:cs typeface="Lato" panose="020F0502020204030203" pitchFamily="34" charset="0"/>
              </a:rPr>
              <a:t>uncertainty about its knowledge?</a:t>
            </a:r>
          </a:p>
        </p:txBody>
      </p:sp>
      <p:sp>
        <p:nvSpPr>
          <p:cNvPr id="20" name="Textfeld 19">
            <a:extLst>
              <a:ext uri="{FF2B5EF4-FFF2-40B4-BE49-F238E27FC236}">
                <a16:creationId xmlns:a16="http://schemas.microsoft.com/office/drawing/2014/main" id="{D1661DAE-E5D4-5121-91F7-3E31A28BED53}"/>
              </a:ext>
            </a:extLst>
          </p:cNvPr>
          <p:cNvSpPr txBox="1"/>
          <p:nvPr/>
        </p:nvSpPr>
        <p:spPr>
          <a:xfrm>
            <a:off x="310650" y="2548342"/>
            <a:ext cx="8405331" cy="400687"/>
          </a:xfrm>
          <a:prstGeom prst="rect">
            <a:avLst/>
          </a:prstGeom>
          <a:solidFill>
            <a:srgbClr val="EAEEEF"/>
          </a:solidFill>
          <a:ln>
            <a:solidFill>
              <a:srgbClr val="EAEEEF"/>
            </a:solidFill>
          </a:ln>
        </p:spPr>
        <p:txBody>
          <a:bodyPr wrap="square">
            <a:spAutoFit/>
          </a:bodyPr>
          <a:lstStyle/>
          <a:p>
            <a:pPr marL="0" lvl="0" indent="0">
              <a:lnSpc>
                <a:spcPct val="107000"/>
              </a:lnSpc>
              <a:buNone/>
            </a:pPr>
            <a:r>
              <a:rPr lang="en-US" sz="2000" dirty="0">
                <a:effectLst/>
                <a:latin typeface="Raleway" pitchFamily="2" charset="77"/>
                <a:ea typeface="Lato" panose="020F0502020204030203" pitchFamily="34" charset="0"/>
                <a:cs typeface="Lato" panose="020F0502020204030203" pitchFamily="34" charset="0"/>
              </a:rPr>
              <a:t>Are </a:t>
            </a:r>
            <a:r>
              <a:rPr lang="en-US" sz="2000" dirty="0" err="1">
                <a:effectLst/>
                <a:latin typeface="Raleway" pitchFamily="2" charset="77"/>
                <a:ea typeface="Lato" panose="020F0502020204030203" pitchFamily="34" charset="0"/>
                <a:cs typeface="Lato" panose="020F0502020204030203" pitchFamily="34" charset="0"/>
              </a:rPr>
              <a:t>InstructGPTs</a:t>
            </a:r>
            <a:r>
              <a:rPr lang="en-US" sz="2000" dirty="0">
                <a:effectLst/>
                <a:latin typeface="Raleway" pitchFamily="2" charset="77"/>
                <a:ea typeface="Lato" panose="020F0502020204030203" pitchFamily="34" charset="0"/>
                <a:cs typeface="Lato" panose="020F0502020204030203" pitchFamily="34" charset="0"/>
              </a:rPr>
              <a:t> uncertainty estimates coherent and robust?</a:t>
            </a:r>
          </a:p>
        </p:txBody>
      </p:sp>
      <p:sp>
        <p:nvSpPr>
          <p:cNvPr id="22" name="Textfeld 21">
            <a:extLst>
              <a:ext uri="{FF2B5EF4-FFF2-40B4-BE49-F238E27FC236}">
                <a16:creationId xmlns:a16="http://schemas.microsoft.com/office/drawing/2014/main" id="{1197196B-7EBA-BAE6-530A-CF8B15493871}"/>
              </a:ext>
            </a:extLst>
          </p:cNvPr>
          <p:cNvSpPr txBox="1"/>
          <p:nvPr/>
        </p:nvSpPr>
        <p:spPr>
          <a:xfrm>
            <a:off x="310651" y="3329296"/>
            <a:ext cx="8405330" cy="400687"/>
          </a:xfrm>
          <a:prstGeom prst="rect">
            <a:avLst/>
          </a:prstGeom>
          <a:solidFill>
            <a:srgbClr val="EAEEEF"/>
          </a:solidFill>
          <a:ln>
            <a:solidFill>
              <a:srgbClr val="EAEEEF"/>
            </a:solidFill>
          </a:ln>
        </p:spPr>
        <p:txBody>
          <a:bodyPr wrap="square">
            <a:spAutoFit/>
          </a:bodyPr>
          <a:lstStyle/>
          <a:p>
            <a:pPr marL="0" lvl="0" indent="0">
              <a:lnSpc>
                <a:spcPct val="107000"/>
              </a:lnSpc>
              <a:buNone/>
            </a:pPr>
            <a:r>
              <a:rPr lang="en-US" sz="2000" dirty="0">
                <a:effectLst/>
                <a:latin typeface="Raleway" pitchFamily="2" charset="77"/>
                <a:ea typeface="Lato" panose="020F0502020204030203" pitchFamily="34" charset="0"/>
                <a:cs typeface="Lato" panose="020F0502020204030203" pitchFamily="34" charset="0"/>
              </a:rPr>
              <a:t>Are </a:t>
            </a:r>
            <a:r>
              <a:rPr lang="en-US" sz="2000" dirty="0" err="1">
                <a:effectLst/>
                <a:latin typeface="Raleway" pitchFamily="2" charset="77"/>
                <a:ea typeface="Lato" panose="020F0502020204030203" pitchFamily="34" charset="0"/>
                <a:cs typeface="Lato" panose="020F0502020204030203" pitchFamily="34" charset="0"/>
              </a:rPr>
              <a:t>InstructGPTs</a:t>
            </a:r>
            <a:r>
              <a:rPr lang="en-US" sz="2000" dirty="0">
                <a:effectLst/>
                <a:latin typeface="Raleway" pitchFamily="2" charset="77"/>
                <a:ea typeface="Lato" panose="020F0502020204030203" pitchFamily="34" charset="0"/>
                <a:cs typeface="Lato" panose="020F0502020204030203" pitchFamily="34" charset="0"/>
              </a:rPr>
              <a:t> uncertainty estimates calibrated?</a:t>
            </a:r>
          </a:p>
        </p:txBody>
      </p:sp>
      <p:sp>
        <p:nvSpPr>
          <p:cNvPr id="24" name="Textfeld 23">
            <a:extLst>
              <a:ext uri="{FF2B5EF4-FFF2-40B4-BE49-F238E27FC236}">
                <a16:creationId xmlns:a16="http://schemas.microsoft.com/office/drawing/2014/main" id="{91EC5EF8-EFE8-A921-3127-E6B369F3902D}"/>
              </a:ext>
            </a:extLst>
          </p:cNvPr>
          <p:cNvSpPr txBox="1"/>
          <p:nvPr/>
        </p:nvSpPr>
        <p:spPr>
          <a:xfrm>
            <a:off x="310650" y="4110250"/>
            <a:ext cx="8405331" cy="400687"/>
          </a:xfrm>
          <a:prstGeom prst="rect">
            <a:avLst/>
          </a:prstGeom>
          <a:solidFill>
            <a:srgbClr val="EAEEEF"/>
          </a:solidFill>
          <a:ln>
            <a:solidFill>
              <a:srgbClr val="EAEEEF"/>
            </a:solidFill>
          </a:ln>
        </p:spPr>
        <p:txBody>
          <a:bodyPr wrap="square">
            <a:spAutoFit/>
          </a:bodyPr>
          <a:lstStyle/>
          <a:p>
            <a:pPr marL="0" lvl="0" indent="0">
              <a:lnSpc>
                <a:spcPct val="107000"/>
              </a:lnSpc>
              <a:spcAft>
                <a:spcPts val="800"/>
              </a:spcAft>
              <a:buNone/>
            </a:pPr>
            <a:r>
              <a:rPr lang="en-US" sz="2000" dirty="0">
                <a:effectLst/>
                <a:latin typeface="Raleway" pitchFamily="2" charset="77"/>
                <a:ea typeface="Lato" panose="020F0502020204030203" pitchFamily="34" charset="0"/>
                <a:cs typeface="Lato" panose="020F0502020204030203" pitchFamily="34" charset="0"/>
              </a:rPr>
              <a:t>How does model size change the answer to previous questions?</a:t>
            </a:r>
          </a:p>
        </p:txBody>
      </p:sp>
      <p:sp>
        <p:nvSpPr>
          <p:cNvPr id="28" name="Google Shape;92;p14">
            <a:extLst>
              <a:ext uri="{FF2B5EF4-FFF2-40B4-BE49-F238E27FC236}">
                <a16:creationId xmlns:a16="http://schemas.microsoft.com/office/drawing/2014/main" id="{8C962000-F982-40C0-55EE-43834093BB5F}"/>
              </a:ext>
            </a:extLst>
          </p:cNvPr>
          <p:cNvSpPr txBox="1">
            <a:spLocks noGrp="1"/>
          </p:cNvSpPr>
          <p:nvPr>
            <p:ph type="title"/>
          </p:nvPr>
        </p:nvSpPr>
        <p:spPr>
          <a:xfrm>
            <a:off x="411562" y="61544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RESEARCH QUESTIONS</a:t>
            </a:r>
          </a:p>
        </p:txBody>
      </p:sp>
      <p:sp>
        <p:nvSpPr>
          <p:cNvPr id="8" name="Slide Number Placeholder 7">
            <a:extLst>
              <a:ext uri="{FF2B5EF4-FFF2-40B4-BE49-F238E27FC236}">
                <a16:creationId xmlns:a16="http://schemas.microsoft.com/office/drawing/2014/main" id="{2608D3C6-D316-4DF6-368C-05ABA6ABBF49}"/>
              </a:ext>
            </a:extLst>
          </p:cNvPr>
          <p:cNvSpPr>
            <a:spLocks noGrp="1"/>
          </p:cNvSpPr>
          <p:nvPr>
            <p:ph type="sldNum" idx="12"/>
          </p:nvPr>
        </p:nvSpPr>
        <p:spPr/>
        <p:txBody>
          <a:bodyPr>
            <a:normAutofit fontScale="85000" lnSpcReduction="20000"/>
          </a:bodyPr>
          <a:lstStyle/>
          <a:p>
            <a:pPr marL="0" lvl="0" indent="0" algn="r" rtl="0">
              <a:spcBef>
                <a:spcPts val="0"/>
              </a:spcBef>
              <a:spcAft>
                <a:spcPts val="0"/>
              </a:spcAft>
              <a:buNone/>
            </a:pPr>
            <a:fld id="{00000000-1234-1234-1234-123412341234}" type="slidenum">
              <a:rPr lang="de" smtClean="0"/>
              <a:t>9</a:t>
            </a:fld>
            <a:endParaRPr lang="de"/>
          </a:p>
        </p:txBody>
      </p:sp>
    </p:spTree>
    <p:extLst>
      <p:ext uri="{BB962C8B-B14F-4D97-AF65-F5344CB8AC3E}">
        <p14:creationId xmlns:p14="http://schemas.microsoft.com/office/powerpoint/2010/main" val="2314505684"/>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1947</Words>
  <Application>Microsoft Office PowerPoint</Application>
  <PresentationFormat>On-screen Show (16:9)</PresentationFormat>
  <Paragraphs>410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Lato</vt:lpstr>
      <vt:lpstr>Cantarell</vt:lpstr>
      <vt:lpstr>Raleway</vt:lpstr>
      <vt:lpstr>Calibri</vt:lpstr>
      <vt:lpstr>Streamline</vt:lpstr>
      <vt:lpstr>Verbal Epistemic Uncertainty Estimation for Numeric Values with GPT-3 </vt:lpstr>
      <vt:lpstr>PowerPoint Presentation</vt:lpstr>
      <vt:lpstr>PowerPoint Presentation</vt:lpstr>
      <vt:lpstr>PowerPoint Presentation</vt:lpstr>
      <vt:lpstr>PowerPoint Presentation</vt:lpstr>
      <vt:lpstr>PowerPoint Presentation</vt:lpstr>
      <vt:lpstr>PowerPoint Presentation</vt:lpstr>
      <vt:lpstr>DATASET</vt:lpstr>
      <vt:lpstr>RESEARCH QUESTIONS</vt:lpstr>
      <vt:lpstr>POINT ESTIMATE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 and the current funding situation</dc:title>
  <dc:creator>Joschka Braun</dc:creator>
  <cp:lastModifiedBy>Joschka Braun</cp:lastModifiedBy>
  <cp:revision>17</cp:revision>
  <dcterms:modified xsi:type="dcterms:W3CDTF">2022-11-03T13:33:20Z</dcterms:modified>
</cp:coreProperties>
</file>